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4.jpg" ContentType="image/gif"/>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69" r:id="rId5"/>
    <p:sldId id="270" r:id="rId6"/>
    <p:sldId id="271" r:id="rId7"/>
    <p:sldId id="272" r:id="rId8"/>
    <p:sldId id="273" r:id="rId9"/>
    <p:sldId id="259" r:id="rId10"/>
    <p:sldId id="260" r:id="rId11"/>
    <p:sldId id="268" r:id="rId12"/>
    <p:sldId id="261" r:id="rId13"/>
    <p:sldId id="262" r:id="rId14"/>
    <p:sldId id="274" r:id="rId15"/>
    <p:sldId id="275" r:id="rId16"/>
    <p:sldId id="276" r:id="rId17"/>
    <p:sldId id="277" r:id="rId18"/>
    <p:sldId id="263" r:id="rId19"/>
    <p:sldId id="278" r:id="rId20"/>
    <p:sldId id="279" r:id="rId21"/>
    <p:sldId id="280" r:id="rId22"/>
    <p:sldId id="264" r:id="rId23"/>
    <p:sldId id="281" r:id="rId24"/>
    <p:sldId id="265" r:id="rId25"/>
    <p:sldId id="266" r:id="rId26"/>
    <p:sldId id="267" r:id="rId27"/>
  </p:sldIdLst>
  <p:sldSz cx="10080625" cy="7559675"/>
  <p:notesSz cx="7772400" cy="10058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62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444" autoAdjust="0"/>
  </p:normalViewPr>
  <p:slideViewPr>
    <p:cSldViewPr snapToGrid="0">
      <p:cViewPr varScale="1">
        <p:scale>
          <a:sx n="39" d="100"/>
          <a:sy n="39" d="100"/>
        </p:scale>
        <p:origin x="10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737FCC2-D8B8-4496-A646-FA3D1545D785}" type="datetimeFigureOut">
              <a:rPr lang="zh-CN" altLang="en-US" smtClean="0"/>
              <a:t>2018.06.07</a:t>
            </a:fld>
            <a:endParaRPr lang="zh-CN" altLang="en-US"/>
          </a:p>
        </p:txBody>
      </p:sp>
      <p:sp>
        <p:nvSpPr>
          <p:cNvPr id="4" name="幻灯片图像占位符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FEAC89E-BDAD-4DD7-BC7E-8ADA36915ECC}" type="slidenum">
              <a:rPr lang="zh-CN" altLang="en-US" smtClean="0"/>
              <a:t>‹#›</a:t>
            </a:fld>
            <a:endParaRPr lang="zh-CN" altLang="en-US"/>
          </a:p>
        </p:txBody>
      </p:sp>
    </p:spTree>
    <p:extLst>
      <p:ext uri="{BB962C8B-B14F-4D97-AF65-F5344CB8AC3E}">
        <p14:creationId xmlns:p14="http://schemas.microsoft.com/office/powerpoint/2010/main" val="352868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People_for_the_Ethical_Treatment_of_Animals#cite_note-176" TargetMode="External"/><Relationship Id="rId3" Type="http://schemas.openxmlformats.org/officeDocument/2006/relationships/hyperlink" Target="https://en.wikipedia.org/wiki/People_for_the_Ethical_Treatment_of_Animals#cite_note-175" TargetMode="External"/><Relationship Id="rId7" Type="http://schemas.openxmlformats.org/officeDocument/2006/relationships/hyperlink" Target="https://en.wikipedia.org/wiki/Bruce_Scott_(Australian_politicia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People_for_the_Ethical_Treatment_of_Animals#cite_note-Walls-174" TargetMode="External"/><Relationship Id="rId5" Type="http://schemas.openxmlformats.org/officeDocument/2006/relationships/hyperlink" Target="https://en.wikipedia.org/wiki/Dan_Mathews" TargetMode="External"/><Relationship Id="rId4" Type="http://schemas.openxmlformats.org/officeDocument/2006/relationships/hyperlink" Target="https://en.wikipedia.org/wiki/Steve_Irwin"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South_Korea" TargetMode="External"/><Relationship Id="rId3" Type="http://schemas.openxmlformats.org/officeDocument/2006/relationships/hyperlink" Target="https://en.wikipedia.org/wiki/Hong_Kong" TargetMode="External"/><Relationship Id="rId7" Type="http://schemas.openxmlformats.org/officeDocument/2006/relationships/hyperlink" Target="https://en.wikipedia.org/wiki/Malaysia"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Japan" TargetMode="External"/><Relationship Id="rId5" Type="http://schemas.openxmlformats.org/officeDocument/2006/relationships/hyperlink" Target="https://en.wikipedia.org/wiki/China" TargetMode="External"/><Relationship Id="rId4" Type="http://schemas.openxmlformats.org/officeDocument/2006/relationships/hyperlink" Target="https://en.wikipedia.org/wiki/Manila" TargetMode="External"/><Relationship Id="rId9" Type="http://schemas.openxmlformats.org/officeDocument/2006/relationships/hyperlink" Target="https://en.wikipedia.org/wiki/People_for_the_Ethical_Treatment_of_Animals#cite_note-177"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People_for_the_Ethical_Treatment_of_Animals#cite_note-178" TargetMode="External"/><Relationship Id="rId7" Type="http://schemas.openxmlformats.org/officeDocument/2006/relationships/hyperlink" Target="https://en.wikipedia.org/wiki/People_for_the_Ethical_Treatment_of_Animals#cite_note-181"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KFC" TargetMode="External"/><Relationship Id="rId5" Type="http://schemas.openxmlformats.org/officeDocument/2006/relationships/hyperlink" Target="https://en.wikipedia.org/wiki/People_for_the_Ethical_Treatment_of_Animals#cite_note-180" TargetMode="External"/><Relationship Id="rId4" Type="http://schemas.openxmlformats.org/officeDocument/2006/relationships/hyperlink" Target="https://en.wikipedia.org/wiki/People_for_the_Ethical_Treatment_of_Animals#cite_note-17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People_for_the_Ethical_Treatment_of_Animals#cite_note-182"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People_for_the_Ethical_Treatment_of_Animals#cite_note-184" TargetMode="External"/><Relationship Id="rId4" Type="http://schemas.openxmlformats.org/officeDocument/2006/relationships/hyperlink" Target="https://en.wikipedia.org/wiki/People_for_the_Ethical_Treatment_of_Animals#cite_note-18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Well ,let know about some realities. The reality about the relationship between human beings and animals. </a:t>
            </a:r>
            <a:endParaRPr lang="zh-CN" altLang="en-US" dirty="0"/>
          </a:p>
        </p:txBody>
      </p:sp>
      <p:sp>
        <p:nvSpPr>
          <p:cNvPr id="4" name="灯片编号占位符 3"/>
          <p:cNvSpPr>
            <a:spLocks noGrp="1"/>
          </p:cNvSpPr>
          <p:nvPr>
            <p:ph type="sldNum" sz="quarter" idx="10"/>
          </p:nvPr>
        </p:nvSpPr>
        <p:spPr/>
        <p:txBody>
          <a:bodyPr/>
          <a:lstStyle/>
          <a:p>
            <a:fld id="{BFEAC89E-BDAD-4DD7-BC7E-8ADA36915ECC}" type="slidenum">
              <a:rPr lang="zh-CN" altLang="en-US" smtClean="0"/>
              <a:t>9</a:t>
            </a:fld>
            <a:endParaRPr lang="zh-CN" altLang="en-US"/>
          </a:p>
        </p:txBody>
      </p:sp>
    </p:spTree>
    <p:extLst>
      <p:ext uri="{BB962C8B-B14F-4D97-AF65-F5344CB8AC3E}">
        <p14:creationId xmlns:p14="http://schemas.microsoft.com/office/powerpoint/2010/main" val="2113681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EAC89E-BDAD-4DD7-BC7E-8ADA36915ECC}" type="slidenum">
              <a:rPr lang="zh-CN" altLang="en-US" smtClean="0"/>
              <a:t>22</a:t>
            </a:fld>
            <a:endParaRPr lang="zh-CN" altLang="en-US"/>
          </a:p>
        </p:txBody>
      </p:sp>
    </p:spTree>
    <p:extLst>
      <p:ext uri="{BB962C8B-B14F-4D97-AF65-F5344CB8AC3E}">
        <p14:creationId xmlns:p14="http://schemas.microsoft.com/office/powerpoint/2010/main" val="3832196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Ecological equilibrium (ecological balance) refers to the state of high adaptation, coordination and unity between the organisms and the environment in a certain period of time and among the various species of organisms through energy flow, material circulation and information transmission.</a:t>
            </a:r>
          </a:p>
          <a:p>
            <a:r>
              <a:rPr lang="en-US" altLang="zh-CN" dirty="0"/>
              <a:t>   As it's shown in these </a:t>
            </a:r>
            <a:r>
              <a:rPr lang="en-US" altLang="zh-CN" dirty="0" err="1"/>
              <a:t>pictures,we</a:t>
            </a:r>
            <a:r>
              <a:rPr lang="en-US" altLang="zh-CN" dirty="0"/>
              <a:t> can find that no matter an animal or a group of animals , nature is always more beautiful with the animals,</a:t>
            </a:r>
          </a:p>
          <a:p>
            <a:r>
              <a:rPr lang="en-US" altLang="zh-CN" dirty="0"/>
              <a:t>However, the animals who had lived comfortably lived in danger of extinction. In other words, that's to say, animals are the best partner of nature. Only with animals can the ecological environment become better and better, and nature becomes more and more beautiful.</a:t>
            </a:r>
          </a:p>
          <a:p>
            <a:r>
              <a:rPr lang="en-US" altLang="zh-CN" dirty="0"/>
              <a:t>   As we all know , animals are the most important part of the ecology balance, which are called consumer in the food </a:t>
            </a:r>
            <a:r>
              <a:rPr lang="en-US" altLang="zh-CN" dirty="0" err="1"/>
              <a:t>chain.And</a:t>
            </a:r>
            <a:r>
              <a:rPr lang="en-US" altLang="zh-CN" dirty="0"/>
              <a:t> each kind of animals have different effect in ecology </a:t>
            </a:r>
            <a:r>
              <a:rPr lang="en-US" altLang="zh-CN" dirty="0" err="1"/>
              <a:t>balance.For</a:t>
            </a:r>
            <a:r>
              <a:rPr lang="en-US" altLang="zh-CN" dirty="0"/>
              <a:t> </a:t>
            </a:r>
            <a:r>
              <a:rPr lang="en-US" altLang="zh-CN" dirty="0" err="1"/>
              <a:t>example,herbivores</a:t>
            </a:r>
            <a:r>
              <a:rPr lang="en-US" altLang="zh-CN" dirty="0"/>
              <a:t> can keep the amount of plants, Carnivorous animal can keep the amount of </a:t>
            </a:r>
            <a:r>
              <a:rPr lang="en-US" altLang="zh-CN" dirty="0" err="1"/>
              <a:t>herbivors</a:t>
            </a:r>
            <a:r>
              <a:rPr lang="en-US" altLang="zh-CN" dirty="0"/>
              <a:t>.</a:t>
            </a:r>
          </a:p>
          <a:p>
            <a:r>
              <a:rPr lang="en-US" altLang="zh-CN" dirty="0"/>
              <a:t>   But many people just don't understand the use of </a:t>
            </a:r>
            <a:r>
              <a:rPr lang="en-US" altLang="zh-CN" dirty="0" err="1"/>
              <a:t>animals.They</a:t>
            </a:r>
            <a:r>
              <a:rPr lang="en-US" altLang="zh-CN" dirty="0"/>
              <a:t> regard animals as goods, just for their own </a:t>
            </a:r>
            <a:r>
              <a:rPr lang="en-US" altLang="zh-CN" dirty="0" err="1"/>
              <a:t>profit.Besides,lots</a:t>
            </a:r>
            <a:r>
              <a:rPr lang="en-US" altLang="zh-CN" dirty="0"/>
              <a:t> of people don't </a:t>
            </a:r>
          </a:p>
          <a:p>
            <a:r>
              <a:rPr lang="en-US" altLang="zh-CN" dirty="0"/>
              <a:t>understand </a:t>
            </a:r>
            <a:r>
              <a:rPr lang="en-US" altLang="zh-CN" dirty="0" err="1"/>
              <a:t>animals,they</a:t>
            </a:r>
            <a:r>
              <a:rPr lang="en-US" altLang="zh-CN" dirty="0"/>
              <a:t> think animals have no emotions even the feel of </a:t>
            </a:r>
            <a:r>
              <a:rPr lang="en-US" altLang="zh-CN" dirty="0" err="1"/>
              <a:t>pain.So</a:t>
            </a:r>
            <a:r>
              <a:rPr lang="en-US" altLang="zh-CN" dirty="0"/>
              <a:t> they kill the animals as they </a:t>
            </a:r>
            <a:r>
              <a:rPr lang="en-US" altLang="zh-CN" dirty="0" err="1"/>
              <a:t>wanted,which</a:t>
            </a:r>
            <a:r>
              <a:rPr lang="en-US" altLang="zh-CN" dirty="0"/>
              <a:t> sometimes there is no meanings.</a:t>
            </a:r>
          </a:p>
          <a:p>
            <a:r>
              <a:rPr lang="en-US" altLang="zh-CN" dirty="0"/>
              <a:t>   If the balance of ecology is broken, the next victim must be </a:t>
            </a:r>
            <a:r>
              <a:rPr lang="en-US" altLang="zh-CN" dirty="0" err="1"/>
              <a:t>humans.So</a:t>
            </a:r>
            <a:r>
              <a:rPr lang="en-US" altLang="zh-CN" dirty="0"/>
              <a:t> it's of great importance to understand animals and treat animals in a suitable way rather than just kill them to get </a:t>
            </a:r>
            <a:r>
              <a:rPr lang="en-US" altLang="zh-CN" dirty="0" err="1"/>
              <a:t>money.Animals</a:t>
            </a:r>
            <a:r>
              <a:rPr lang="en-US" altLang="zh-CN" dirty="0"/>
              <a:t> also have some human emotions, like mercy , pain , anger. I believe if we treat animals well , they will treat us well too and maybe save humans in the future.</a:t>
            </a:r>
          </a:p>
          <a:p>
            <a:r>
              <a:rPr lang="en-US" altLang="zh-CN" dirty="0"/>
              <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FEAC89E-BDAD-4DD7-BC7E-8ADA36915ECC}" type="slidenum">
              <a:rPr lang="zh-CN" altLang="en-US" smtClean="0"/>
              <a:t>23</a:t>
            </a:fld>
            <a:endParaRPr lang="zh-CN" altLang="en-US"/>
          </a:p>
        </p:txBody>
      </p:sp>
    </p:spTree>
    <p:extLst>
      <p:ext uri="{BB962C8B-B14F-4D97-AF65-F5344CB8AC3E}">
        <p14:creationId xmlns:p14="http://schemas.microsoft.com/office/powerpoint/2010/main" val="1386957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conclusion, there are more and more animals in danger at present, so protecting them has been our task of top priority.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First, most of people don’t realize the importance of animals, but in some ways, they are more important than we think. For example, animals play a significant role in maintaining the balance of nature. In the matter of fact. not animals need us, but we need them. Without animals, we can hardly survive and develop. In a world, we are equal to animals. So we must raise people’s awareness of protecting animals by the way of education.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Second, environment has been worse at a rapid rate. If we destroy the nature and take no actions in the face of environment’s getting worse, more and more species habitats will disappear, and then animals will die out. Thus we have to prevent the environment from getting worse.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Last, a great number of people kill rare animals for money regardless of their survival, especially the youngers. Many poachers become crazy about killing wild animals just for their fur, leather and bones. More than 30,000 African elephants are killed for ivory each year. So calling on these people to stop killing animals is an essential way, and if necessary, we must take some legal actions. </a:t>
            </a:r>
            <a:endParaRPr lang="zh-CN" altLang="en-US" dirty="0"/>
          </a:p>
        </p:txBody>
      </p:sp>
      <p:sp>
        <p:nvSpPr>
          <p:cNvPr id="4" name="灯片编号占位符 3"/>
          <p:cNvSpPr>
            <a:spLocks noGrp="1"/>
          </p:cNvSpPr>
          <p:nvPr>
            <p:ph type="sldNum" sz="quarter" idx="10"/>
          </p:nvPr>
        </p:nvSpPr>
        <p:spPr/>
        <p:txBody>
          <a:bodyPr/>
          <a:lstStyle/>
          <a:p>
            <a:fld id="{BFEAC89E-BDAD-4DD7-BC7E-8ADA36915ECC}" type="slidenum">
              <a:rPr lang="zh-CN" altLang="en-US" smtClean="0"/>
              <a:t>25</a:t>
            </a:fld>
            <a:endParaRPr lang="zh-CN" altLang="en-US"/>
          </a:p>
        </p:txBody>
      </p:sp>
    </p:spTree>
    <p:extLst>
      <p:ext uri="{BB962C8B-B14F-4D97-AF65-F5344CB8AC3E}">
        <p14:creationId xmlns:p14="http://schemas.microsoft.com/office/powerpoint/2010/main" val="5766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 One major opinion is that animals raised by human beings have rights like human beings and live a happy life.</a:t>
            </a:r>
          </a:p>
          <a:p>
            <a:pPr marL="0" indent="0">
              <a:buFont typeface="Arial" panose="020B0604020202020204" pitchFamily="34" charset="0"/>
              <a:buNone/>
            </a:pPr>
            <a:r>
              <a:rPr lang="en-US" altLang="zh-CN" dirty="0"/>
              <a:t>* Like what displayed on television and printed on advertisement paper. They have big ‘play ground’ to play freely and eat delicious foods. Besides, they will accept physical examination and be treated timely. With reasonable and humanistic breeding they will keep in good health and have a positive mood.</a:t>
            </a:r>
          </a:p>
          <a:p>
            <a:pPr marL="0" indent="0">
              <a:buFont typeface="Arial" panose="020B0604020202020204" pitchFamily="34" charset="0"/>
              <a:buNone/>
            </a:pPr>
            <a:r>
              <a:rPr lang="en-US" altLang="zh-CN" dirty="0"/>
              <a:t>*Another major opinion is that animals are suffering great pain and they totally have no rights or respect.</a:t>
            </a:r>
          </a:p>
          <a:p>
            <a:pPr marL="0" indent="0">
              <a:buFont typeface="Arial" panose="020B0604020202020204" pitchFamily="34" charset="0"/>
              <a:buNone/>
            </a:pPr>
            <a:r>
              <a:rPr lang="en-US" altLang="zh-CN" dirty="0"/>
              <a:t>* We can also see on some video that many animal like pig will killed cruelly. Some pets like dogs were under maltreat of their owners. Some endangered animals were killed because of the drive of the of the profile.</a:t>
            </a:r>
            <a:endParaRPr lang="zh-CN" altLang="en-US" dirty="0"/>
          </a:p>
        </p:txBody>
      </p:sp>
      <p:sp>
        <p:nvSpPr>
          <p:cNvPr id="4" name="灯片编号占位符 3"/>
          <p:cNvSpPr>
            <a:spLocks noGrp="1"/>
          </p:cNvSpPr>
          <p:nvPr>
            <p:ph type="sldNum" sz="quarter" idx="10"/>
          </p:nvPr>
        </p:nvSpPr>
        <p:spPr/>
        <p:txBody>
          <a:bodyPr/>
          <a:lstStyle/>
          <a:p>
            <a:fld id="{BFEAC89E-BDAD-4DD7-BC7E-8ADA36915ECC}" type="slidenum">
              <a:rPr lang="zh-CN" altLang="en-US" smtClean="0"/>
              <a:t>10</a:t>
            </a:fld>
            <a:endParaRPr lang="zh-CN" altLang="en-US"/>
          </a:p>
        </p:txBody>
      </p:sp>
    </p:spTree>
    <p:extLst>
      <p:ext uri="{BB962C8B-B14F-4D97-AF65-F5344CB8AC3E}">
        <p14:creationId xmlns:p14="http://schemas.microsoft.com/office/powerpoint/2010/main" val="2833528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    * As a matter of fact. Both of them exists. In some area, most animals are taken good care of even if some kind of animals like pigs. People will let them fell less pain when killing them. However, in other places, thing may not be so fantastic to animals. We have to admit that some of us kill animals just for unreasonable profile, vanity or just for fun. They killed animals in extremely cruel way. That's what most of us can't accept. </a:t>
            </a:r>
          </a:p>
          <a:p>
            <a:endParaRPr lang="zh-CN" altLang="en-US" dirty="0"/>
          </a:p>
        </p:txBody>
      </p:sp>
      <p:sp>
        <p:nvSpPr>
          <p:cNvPr id="4" name="灯片编号占位符 3"/>
          <p:cNvSpPr>
            <a:spLocks noGrp="1"/>
          </p:cNvSpPr>
          <p:nvPr>
            <p:ph type="sldNum" sz="quarter" idx="10"/>
          </p:nvPr>
        </p:nvSpPr>
        <p:spPr/>
        <p:txBody>
          <a:bodyPr/>
          <a:lstStyle/>
          <a:p>
            <a:fld id="{BFEAC89E-BDAD-4DD7-BC7E-8ADA36915ECC}" type="slidenum">
              <a:rPr lang="zh-CN" altLang="en-US" smtClean="0"/>
              <a:t>11</a:t>
            </a:fld>
            <a:endParaRPr lang="zh-CN" altLang="en-US"/>
          </a:p>
        </p:txBody>
      </p:sp>
    </p:spTree>
    <p:extLst>
      <p:ext uri="{BB962C8B-B14F-4D97-AF65-F5344CB8AC3E}">
        <p14:creationId xmlns:p14="http://schemas.microsoft.com/office/powerpoint/2010/main" val="2488045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dirty="0">
                <a:solidFill>
                  <a:schemeClr val="tx1"/>
                </a:solidFill>
                <a:effectLst/>
                <a:latin typeface="+mn-lt"/>
                <a:ea typeface="+mn-ea"/>
                <a:cs typeface="+mn-cs"/>
              </a:rPr>
              <a:t>    * We are happy to witness the found of all kinds of animal rights protection organizations and more and more volunteers participating various of activities. With the developing of human beings, animals rights were being more and more think highly of. We start to care about what animals feeling and whether they lives well.</a:t>
            </a:r>
          </a:p>
          <a:p>
            <a:r>
              <a:rPr lang="en-US" altLang="zh-CN" sz="1200" b="0" kern="1200" dirty="0">
                <a:solidFill>
                  <a:schemeClr val="tx1"/>
                </a:solidFill>
                <a:effectLst/>
                <a:latin typeface="+mn-lt"/>
                <a:ea typeface="+mn-ea"/>
                <a:cs typeface="+mn-cs"/>
              </a:rPr>
              <a:t>    * We are also sad to see news that there were still hundred of thousands of abandoned pet walking alone the street and have no place to sleep and no food to eat. Hundreds of thousands of endangered animals were being killed everyday illegal because it will bring income to hunters. Some children and adults get joy by cheating small and weak animals such as their home hold animals, Id don't think their home hold animals can be seen as pets, these animals are more like inanimate objects to their owner.</a:t>
            </a:r>
          </a:p>
          <a:p>
            <a:r>
              <a:rPr lang="en-US" altLang="zh-CN" sz="1200" b="0" kern="1200" dirty="0">
                <a:solidFill>
                  <a:schemeClr val="tx1"/>
                </a:solidFill>
                <a:effectLst/>
                <a:latin typeface="+mn-lt"/>
                <a:ea typeface="+mn-ea"/>
                <a:cs typeface="+mn-cs"/>
              </a:rPr>
              <a:t>    * Well we </a:t>
            </a:r>
            <a:r>
              <a:rPr lang="en-US" altLang="zh-CN" sz="1200" b="0" kern="1200" dirty="0" err="1">
                <a:solidFill>
                  <a:schemeClr val="tx1"/>
                </a:solidFill>
                <a:effectLst/>
                <a:latin typeface="+mn-lt"/>
                <a:ea typeface="+mn-ea"/>
                <a:cs typeface="+mn-cs"/>
              </a:rPr>
              <a:t>shoud</a:t>
            </a:r>
            <a:r>
              <a:rPr lang="en-US" altLang="zh-CN" sz="1200" b="0" kern="1200" dirty="0">
                <a:solidFill>
                  <a:schemeClr val="tx1"/>
                </a:solidFill>
                <a:effectLst/>
                <a:latin typeface="+mn-lt"/>
                <a:ea typeface="+mn-ea"/>
                <a:cs typeface="+mn-cs"/>
              </a:rPr>
              <a:t> be confident to our future ,and at the meantime, we have to suffering the pain to overcome the difficulty to improve our mind and thought.</a:t>
            </a:r>
          </a:p>
          <a:p>
            <a:br>
              <a:rPr lang="en-US" altLang="zh-CN" sz="1200" b="0" kern="1200" dirty="0">
                <a:solidFill>
                  <a:schemeClr val="tx1"/>
                </a:solidFill>
                <a:effectLst/>
                <a:latin typeface="+mn-lt"/>
                <a:ea typeface="+mn-ea"/>
                <a:cs typeface="+mn-cs"/>
              </a:rPr>
            </a:br>
            <a:endParaRPr lang="en-US" altLang="zh-CN" sz="1200" b="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FEAC89E-BDAD-4DD7-BC7E-8ADA36915ECC}" type="slidenum">
              <a:rPr lang="zh-CN" altLang="en-US" smtClean="0"/>
              <a:t>12</a:t>
            </a:fld>
            <a:endParaRPr lang="zh-CN" altLang="en-US"/>
          </a:p>
        </p:txBody>
      </p:sp>
    </p:spTree>
    <p:extLst>
      <p:ext uri="{BB962C8B-B14F-4D97-AF65-F5344CB8AC3E}">
        <p14:creationId xmlns:p14="http://schemas.microsoft.com/office/powerpoint/2010/main" val="251971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People for the Ethical Treatment of Animals </a:t>
            </a:r>
            <a:r>
              <a:rPr lang="en-US" altLang="zh-CN" sz="1200" kern="1200" dirty="0">
                <a:solidFill>
                  <a:schemeClr val="tx1"/>
                </a:solidFill>
                <a:effectLst/>
                <a:latin typeface="+mn-lt"/>
                <a:ea typeface="+mn-ea"/>
                <a:cs typeface="+mn-cs"/>
              </a:rPr>
              <a:t>is an American animal rights organization based in Norfolk, Virginia, and led by Ingrid Newkirk, its international president. A nonprofit corporation with nearly 400 employees, it claims that it has 6.5 million members and supporters, in addition to claiming that it is the largest animal rights group in the world. Its slogan is "Animals are not ours to eat, wear, experiment on, use for entertainment, or abuse in any other way.</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54B7465-B5E7-4419-8D31-A4C75DFA207F}" type="slidenum">
              <a:rPr lang="zh-CN" altLang="en-US" smtClean="0"/>
              <a:t>16</a:t>
            </a:fld>
            <a:endParaRPr lang="zh-CN" altLang="en-US"/>
          </a:p>
        </p:txBody>
      </p:sp>
    </p:spTree>
    <p:extLst>
      <p:ext uri="{BB962C8B-B14F-4D97-AF65-F5344CB8AC3E}">
        <p14:creationId xmlns:p14="http://schemas.microsoft.com/office/powerpoint/2010/main" val="562432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PETA is critical of television personalities they call self-professed wildlife warriors, arguing that while a conservationist message is getting across, some of the actions are harmful to animals, such as invading animals' homes, netting them, subjecting them to stressful environments, and wrestling with them—often involving young animals the group says should be with their mothers.</a:t>
            </a:r>
            <a:r>
              <a:rPr lang="en-US" altLang="zh-CN" sz="1200" u="sng" kern="1200" baseline="30000" dirty="0">
                <a:solidFill>
                  <a:schemeClr val="tx1"/>
                </a:solidFill>
                <a:effectLst/>
                <a:latin typeface="+mn-lt"/>
                <a:ea typeface="+mn-ea"/>
                <a:cs typeface="+mn-cs"/>
                <a:hlinkClick r:id="rId3"/>
              </a:rPr>
              <a:t>[175]</a:t>
            </a:r>
            <a:r>
              <a:rPr lang="en-US" altLang="zh-CN" sz="1200" kern="1200" dirty="0">
                <a:solidFill>
                  <a:schemeClr val="tx1"/>
                </a:solidFill>
                <a:effectLst/>
                <a:latin typeface="+mn-lt"/>
                <a:ea typeface="+mn-ea"/>
                <a:cs typeface="+mn-cs"/>
              </a:rPr>
              <a:t> In 2006 when </a:t>
            </a:r>
            <a:r>
              <a:rPr lang="en-US" altLang="zh-CN" sz="1200" u="sng" kern="1200" dirty="0">
                <a:solidFill>
                  <a:schemeClr val="tx1"/>
                </a:solidFill>
                <a:effectLst/>
                <a:latin typeface="+mn-lt"/>
                <a:ea typeface="+mn-ea"/>
                <a:cs typeface="+mn-cs"/>
                <a:hlinkClick r:id="rId4" tooltip="Steve Irwin"/>
              </a:rPr>
              <a:t>Steve Irwin</a:t>
            </a:r>
            <a:r>
              <a:rPr lang="en-US" altLang="zh-CN" sz="1200" kern="1200" dirty="0">
                <a:solidFill>
                  <a:schemeClr val="tx1"/>
                </a:solidFill>
                <a:effectLst/>
                <a:latin typeface="+mn-lt"/>
                <a:ea typeface="+mn-ea"/>
                <a:cs typeface="+mn-cs"/>
              </a:rPr>
              <a:t> died, PETA's vice-president </a:t>
            </a:r>
            <a:r>
              <a:rPr lang="en-US" altLang="zh-CN" sz="1200" u="sng" kern="1200" dirty="0">
                <a:solidFill>
                  <a:schemeClr val="tx1"/>
                </a:solidFill>
                <a:effectLst/>
                <a:latin typeface="+mn-lt"/>
                <a:ea typeface="+mn-ea"/>
                <a:cs typeface="+mn-cs"/>
                <a:hlinkClick r:id="rId5" tooltip="Dan Mathews"/>
              </a:rPr>
              <a:t>Dan Mathews</a:t>
            </a:r>
            <a:r>
              <a:rPr lang="en-US" altLang="zh-CN" sz="1200" kern="1200" dirty="0">
                <a:solidFill>
                  <a:schemeClr val="tx1"/>
                </a:solidFill>
                <a:effectLst/>
                <a:latin typeface="+mn-lt"/>
                <a:ea typeface="+mn-ea"/>
                <a:cs typeface="+mn-cs"/>
              </a:rPr>
              <a:t> said Irwin had made a career out of antagonizing frightened wild animals.</a:t>
            </a:r>
            <a:r>
              <a:rPr lang="en-US" altLang="zh-CN" sz="1200" u="sng" kern="1200" baseline="30000" dirty="0">
                <a:solidFill>
                  <a:schemeClr val="tx1"/>
                </a:solidFill>
                <a:effectLst/>
                <a:latin typeface="+mn-lt"/>
                <a:ea typeface="+mn-ea"/>
                <a:cs typeface="+mn-cs"/>
                <a:hlinkClick r:id="rId6"/>
              </a:rPr>
              <a:t>[174]</a:t>
            </a:r>
            <a:r>
              <a:rPr lang="en-US" altLang="zh-CN" sz="1200" kern="1200" dirty="0">
                <a:solidFill>
                  <a:schemeClr val="tx1"/>
                </a:solidFill>
                <a:effectLst/>
                <a:latin typeface="+mn-lt"/>
                <a:ea typeface="+mn-ea"/>
                <a:cs typeface="+mn-cs"/>
              </a:rPr>
              <a:t> Australian Member of Parliament </a:t>
            </a:r>
            <a:r>
              <a:rPr lang="en-US" altLang="zh-CN" sz="1200" u="sng" kern="1200" dirty="0">
                <a:solidFill>
                  <a:schemeClr val="tx1"/>
                </a:solidFill>
                <a:effectLst/>
                <a:latin typeface="+mn-lt"/>
                <a:ea typeface="+mn-ea"/>
                <a:cs typeface="+mn-cs"/>
                <a:hlinkClick r:id="rId7" tooltip="Bruce Scott (Australian politician)"/>
              </a:rPr>
              <a:t>Bruce Scott</a:t>
            </a:r>
            <a:r>
              <a:rPr lang="en-US" altLang="zh-CN" sz="1200" kern="1200" dirty="0">
                <a:solidFill>
                  <a:schemeClr val="tx1"/>
                </a:solidFill>
                <a:effectLst/>
                <a:latin typeface="+mn-lt"/>
                <a:ea typeface="+mn-ea"/>
                <a:cs typeface="+mn-cs"/>
              </a:rPr>
              <a:t> said PETA should apologize to Irwin's family and the rest of Australia.</a:t>
            </a:r>
            <a:r>
              <a:rPr lang="en-US" altLang="zh-CN" sz="1200" u="sng" kern="1200" baseline="30000" dirty="0">
                <a:solidFill>
                  <a:schemeClr val="tx1"/>
                </a:solidFill>
                <a:effectLst/>
                <a:latin typeface="+mn-lt"/>
                <a:ea typeface="+mn-ea"/>
                <a:cs typeface="+mn-cs"/>
                <a:hlinkClick r:id="rId8"/>
              </a:rPr>
              <a:t>[176]</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54B7465-B5E7-4419-8D31-A4C75DFA207F}" type="slidenum">
              <a:rPr lang="zh-CN" altLang="en-US" smtClean="0"/>
              <a:t>18</a:t>
            </a:fld>
            <a:endParaRPr lang="zh-CN" altLang="en-US"/>
          </a:p>
        </p:txBody>
      </p:sp>
    </p:spTree>
    <p:extLst>
      <p:ext uri="{BB962C8B-B14F-4D97-AF65-F5344CB8AC3E}">
        <p14:creationId xmlns:p14="http://schemas.microsoft.com/office/powerpoint/2010/main" val="873741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PETA Asia-Pacific was founded by Ingrid Newkirk in </a:t>
            </a:r>
            <a:r>
              <a:rPr lang="en-US" altLang="zh-CN" sz="1200" u="none" strike="noStrike" kern="1200" dirty="0">
                <a:solidFill>
                  <a:schemeClr val="tx1"/>
                </a:solidFill>
                <a:effectLst/>
                <a:latin typeface="+mn-lt"/>
                <a:ea typeface="+mn-ea"/>
                <a:cs typeface="+mn-cs"/>
                <a:hlinkClick r:id="rId3" tooltip="Hong Kong"/>
              </a:rPr>
              <a:t>Hong Kong</a:t>
            </a:r>
            <a:r>
              <a:rPr lang="en-US" altLang="zh-CN" sz="1200" kern="1200" dirty="0">
                <a:solidFill>
                  <a:schemeClr val="tx1"/>
                </a:solidFill>
                <a:effectLst/>
                <a:latin typeface="+mn-lt"/>
                <a:ea typeface="+mn-ea"/>
                <a:cs typeface="+mn-cs"/>
              </a:rPr>
              <a:t> in 2005 to support animal rights programs and campaigns in Asia. Jason Baker, a former staff member of PETA who was involved in setting up PETA India and PETA Australia, is PETA Asia-Pacific's first director. Its offices are in Hong Kong and </a:t>
            </a:r>
            <a:r>
              <a:rPr lang="en-US" altLang="zh-CN" sz="1200" u="none" strike="noStrike" kern="1200" dirty="0">
                <a:solidFill>
                  <a:schemeClr val="tx1"/>
                </a:solidFill>
                <a:effectLst/>
                <a:latin typeface="+mn-lt"/>
                <a:ea typeface="+mn-ea"/>
                <a:cs typeface="+mn-cs"/>
                <a:hlinkClick r:id="rId4" tooltip="Manila"/>
              </a:rPr>
              <a:t>Manila</a:t>
            </a:r>
            <a:r>
              <a:rPr lang="en-US" altLang="zh-CN" sz="1200" kern="1200" dirty="0">
                <a:solidFill>
                  <a:schemeClr val="tx1"/>
                </a:solidFill>
                <a:effectLst/>
                <a:latin typeface="+mn-lt"/>
                <a:ea typeface="+mn-ea"/>
                <a:cs typeface="+mn-cs"/>
              </a:rPr>
              <a:t>. It works through public education, animal cruelty investigations, research, animal rescue, legislation, special events, celebrity involvement, and protest campaigns. Its campaigns cover countries including </a:t>
            </a:r>
            <a:r>
              <a:rPr lang="en-US" altLang="zh-CN" sz="1200" u="none" strike="noStrike" kern="1200" dirty="0">
                <a:solidFill>
                  <a:schemeClr val="tx1"/>
                </a:solidFill>
                <a:effectLst/>
                <a:latin typeface="+mn-lt"/>
                <a:ea typeface="+mn-ea"/>
                <a:cs typeface="+mn-cs"/>
                <a:hlinkClick r:id="rId5" tooltip="China"/>
              </a:rPr>
              <a:t>China</a:t>
            </a:r>
            <a:r>
              <a:rPr lang="en-US" altLang="zh-CN" sz="1200" kern="1200" dirty="0">
                <a:solidFill>
                  <a:schemeClr val="tx1"/>
                </a:solidFill>
                <a:effectLst/>
                <a:latin typeface="+mn-lt"/>
                <a:ea typeface="+mn-ea"/>
                <a:cs typeface="+mn-cs"/>
              </a:rPr>
              <a:t>, </a:t>
            </a:r>
            <a:r>
              <a:rPr lang="en-US" altLang="zh-CN" sz="1200" u="none" strike="noStrike" kern="1200" dirty="0">
                <a:solidFill>
                  <a:schemeClr val="tx1"/>
                </a:solidFill>
                <a:effectLst/>
                <a:latin typeface="+mn-lt"/>
                <a:ea typeface="+mn-ea"/>
                <a:cs typeface="+mn-cs"/>
                <a:hlinkClick r:id="rId6" tooltip="Japan"/>
              </a:rPr>
              <a:t>Japan</a:t>
            </a:r>
            <a:r>
              <a:rPr lang="en-US" altLang="zh-CN" sz="1200" kern="1200" dirty="0">
                <a:solidFill>
                  <a:schemeClr val="tx1"/>
                </a:solidFill>
                <a:effectLst/>
                <a:latin typeface="+mn-lt"/>
                <a:ea typeface="+mn-ea"/>
                <a:cs typeface="+mn-cs"/>
              </a:rPr>
              <a:t>, </a:t>
            </a:r>
            <a:r>
              <a:rPr lang="en-US" altLang="zh-CN" sz="1200" u="none" strike="noStrike" kern="1200" dirty="0">
                <a:solidFill>
                  <a:schemeClr val="tx1"/>
                </a:solidFill>
                <a:effectLst/>
                <a:latin typeface="+mn-lt"/>
                <a:ea typeface="+mn-ea"/>
                <a:cs typeface="+mn-cs"/>
                <a:hlinkClick r:id="rId7" tooltip="Malaysia"/>
              </a:rPr>
              <a:t>Malaysia</a:t>
            </a:r>
            <a:r>
              <a:rPr lang="en-US" altLang="zh-CN" sz="1200" kern="1200" dirty="0">
                <a:solidFill>
                  <a:schemeClr val="tx1"/>
                </a:solidFill>
                <a:effectLst/>
                <a:latin typeface="+mn-lt"/>
                <a:ea typeface="+mn-ea"/>
                <a:cs typeface="+mn-cs"/>
              </a:rPr>
              <a:t>, and </a:t>
            </a:r>
            <a:r>
              <a:rPr lang="en-US" altLang="zh-CN" sz="1200" u="none" strike="noStrike" kern="1200" dirty="0">
                <a:solidFill>
                  <a:schemeClr val="tx1"/>
                </a:solidFill>
                <a:effectLst/>
                <a:latin typeface="+mn-lt"/>
                <a:ea typeface="+mn-ea"/>
                <a:cs typeface="+mn-cs"/>
                <a:hlinkClick r:id="rId8" tooltip="South Korea"/>
              </a:rPr>
              <a:t>South Korea</a:t>
            </a:r>
            <a:r>
              <a:rPr lang="en-US" altLang="zh-CN" sz="1200" kern="1200" dirty="0">
                <a:solidFill>
                  <a:schemeClr val="tx1"/>
                </a:solidFill>
                <a:effectLst/>
                <a:latin typeface="+mn-lt"/>
                <a:ea typeface="+mn-ea"/>
                <a:cs typeface="+mn-cs"/>
              </a:rPr>
              <a:t>.</a:t>
            </a:r>
            <a:r>
              <a:rPr lang="en-US" altLang="zh-CN" sz="1200" u="none" strike="noStrike" kern="1200" baseline="30000" dirty="0">
                <a:solidFill>
                  <a:schemeClr val="tx1"/>
                </a:solidFill>
                <a:effectLst/>
                <a:latin typeface="+mn-lt"/>
                <a:ea typeface="+mn-ea"/>
                <a:cs typeface="+mn-cs"/>
                <a:hlinkClick r:id="rId9"/>
              </a:rPr>
              <a:t>[177]</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54B7465-B5E7-4419-8D31-A4C75DFA207F}" type="slidenum">
              <a:rPr lang="zh-CN" altLang="en-US" smtClean="0"/>
              <a:t>19</a:t>
            </a:fld>
            <a:endParaRPr lang="zh-CN" altLang="en-US"/>
          </a:p>
        </p:txBody>
      </p:sp>
    </p:spTree>
    <p:extLst>
      <p:ext uri="{BB962C8B-B14F-4D97-AF65-F5344CB8AC3E}">
        <p14:creationId xmlns:p14="http://schemas.microsoft.com/office/powerpoint/2010/main" val="189287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PETA Asia-Pacific promotes vegetarian and vegan diets through three specific campaigns: education about the benefits of a vegetarian diet,</a:t>
            </a:r>
            <a:r>
              <a:rPr lang="en-US" altLang="zh-CN" sz="1200" u="none" strike="noStrike" kern="1200" baseline="30000" dirty="0">
                <a:solidFill>
                  <a:schemeClr val="tx1"/>
                </a:solidFill>
                <a:effectLst/>
                <a:latin typeface="+mn-lt"/>
                <a:ea typeface="+mn-ea"/>
                <a:cs typeface="+mn-cs"/>
                <a:hlinkClick r:id="rId3"/>
              </a:rPr>
              <a:t>[178]</a:t>
            </a:r>
            <a:r>
              <a:rPr lang="en-US" altLang="zh-CN" sz="1200" kern="1200" dirty="0">
                <a:solidFill>
                  <a:schemeClr val="tx1"/>
                </a:solidFill>
                <a:effectLst/>
                <a:latin typeface="+mn-lt"/>
                <a:ea typeface="+mn-ea"/>
                <a:cs typeface="+mn-cs"/>
              </a:rPr>
              <a:t> demonstrations and celebrity involvement against fast food outlets,</a:t>
            </a:r>
            <a:r>
              <a:rPr lang="en-US" altLang="zh-CN" sz="1200" u="none" strike="noStrike" kern="1200" baseline="30000" dirty="0">
                <a:solidFill>
                  <a:schemeClr val="tx1"/>
                </a:solidFill>
                <a:effectLst/>
                <a:latin typeface="+mn-lt"/>
                <a:ea typeface="+mn-ea"/>
                <a:cs typeface="+mn-cs"/>
                <a:hlinkClick r:id="rId4"/>
              </a:rPr>
              <a:t>[179]</a:t>
            </a:r>
            <a:r>
              <a:rPr lang="en-US" altLang="zh-CN" sz="1200" kern="1200" dirty="0">
                <a:solidFill>
                  <a:schemeClr val="tx1"/>
                </a:solidFill>
                <a:effectLst/>
                <a:latin typeface="+mn-lt"/>
                <a:ea typeface="+mn-ea"/>
                <a:cs typeface="+mn-cs"/>
              </a:rPr>
              <a:t> and undercover investigations of animals used for live transport and traditional religious slaughter. The organization has also used the PETA Lettuce Ladies in local demonstrations.</a:t>
            </a:r>
            <a:r>
              <a:rPr lang="en-US" altLang="zh-CN" sz="1200" u="none" strike="noStrike" kern="1200" baseline="30000" dirty="0">
                <a:solidFill>
                  <a:schemeClr val="tx1"/>
                </a:solidFill>
                <a:effectLst/>
                <a:latin typeface="+mn-lt"/>
                <a:ea typeface="+mn-ea"/>
                <a:cs typeface="+mn-cs"/>
                <a:hlinkClick r:id="rId5"/>
              </a:rPr>
              <a:t>[180]</a:t>
            </a:r>
            <a:r>
              <a:rPr lang="en-US" altLang="zh-CN" sz="1200" kern="1200" dirty="0">
                <a:solidFill>
                  <a:schemeClr val="tx1"/>
                </a:solidFill>
                <a:effectLst/>
                <a:latin typeface="+mn-lt"/>
                <a:ea typeface="+mn-ea"/>
                <a:cs typeface="+mn-cs"/>
              </a:rPr>
              <a:t> PETA Asia-Pacific regularly demonstrates against </a:t>
            </a:r>
            <a:r>
              <a:rPr lang="en-US" altLang="zh-CN" sz="1200" u="none" strike="noStrike" kern="1200" dirty="0">
                <a:solidFill>
                  <a:schemeClr val="tx1"/>
                </a:solidFill>
                <a:effectLst/>
                <a:latin typeface="+mn-lt"/>
                <a:ea typeface="+mn-ea"/>
                <a:cs typeface="+mn-cs"/>
                <a:hlinkClick r:id="rId6" tooltip="KFC"/>
              </a:rPr>
              <a:t>KFC</a:t>
            </a:r>
            <a:r>
              <a:rPr lang="en-US" altLang="zh-CN" sz="1200" kern="1200" dirty="0">
                <a:solidFill>
                  <a:schemeClr val="tx1"/>
                </a:solidFill>
                <a:effectLst/>
                <a:latin typeface="+mn-lt"/>
                <a:ea typeface="+mn-ea"/>
                <a:cs typeface="+mn-cs"/>
              </a:rPr>
              <a:t> outlets to promote better treatment of chickens used by the company.</a:t>
            </a:r>
            <a:r>
              <a:rPr lang="en-US" altLang="zh-CN" sz="1200" u="none" strike="noStrike" kern="1200" baseline="30000" dirty="0">
                <a:solidFill>
                  <a:schemeClr val="tx1"/>
                </a:solidFill>
                <a:effectLst/>
                <a:latin typeface="+mn-lt"/>
                <a:ea typeface="+mn-ea"/>
                <a:cs typeface="+mn-cs"/>
                <a:hlinkClick r:id="rId7"/>
              </a:rPr>
              <a:t>[181]</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54B7465-B5E7-4419-8D31-A4C75DFA207F}" type="slidenum">
              <a:rPr lang="zh-CN" altLang="en-US" smtClean="0"/>
              <a:t>20</a:t>
            </a:fld>
            <a:endParaRPr lang="zh-CN" altLang="en-US"/>
          </a:p>
        </p:txBody>
      </p:sp>
    </p:spTree>
    <p:extLst>
      <p:ext uri="{BB962C8B-B14F-4D97-AF65-F5344CB8AC3E}">
        <p14:creationId xmlns:p14="http://schemas.microsoft.com/office/powerpoint/2010/main" val="161547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PETA Asia-Pacific supports the PETA campaign "I'd Rather Go Naked Than Wear Fur," in which celebrities appear nude to express their opposition to wearing fur.</a:t>
            </a:r>
            <a:r>
              <a:rPr lang="en-US" altLang="zh-CN" sz="1200" u="none" strike="noStrike" kern="1200" baseline="30000" dirty="0">
                <a:solidFill>
                  <a:schemeClr val="tx1"/>
                </a:solidFill>
                <a:effectLst/>
                <a:latin typeface="+mn-lt"/>
                <a:ea typeface="+mn-ea"/>
                <a:cs typeface="+mn-cs"/>
                <a:hlinkClick r:id="rId3"/>
              </a:rPr>
              <a:t>[182]</a:t>
            </a:r>
            <a:r>
              <a:rPr lang="en-US" altLang="zh-CN" sz="1200" kern="1200" dirty="0">
                <a:solidFill>
                  <a:schemeClr val="tx1"/>
                </a:solidFill>
                <a:effectLst/>
                <a:latin typeface="+mn-lt"/>
                <a:ea typeface="+mn-ea"/>
                <a:cs typeface="+mn-cs"/>
              </a:rPr>
              <a:t> The group also stages anti-fur events to publicize its opposition to fur.</a:t>
            </a:r>
            <a:r>
              <a:rPr lang="en-US" altLang="zh-CN" sz="1200" u="none" strike="noStrike" kern="1200" baseline="30000" dirty="0">
                <a:solidFill>
                  <a:schemeClr val="tx1"/>
                </a:solidFill>
                <a:effectLst/>
                <a:latin typeface="+mn-lt"/>
                <a:ea typeface="+mn-ea"/>
                <a:cs typeface="+mn-cs"/>
                <a:hlinkClick r:id="rId4"/>
              </a:rPr>
              <a:t>[183]</a:t>
            </a:r>
            <a:r>
              <a:rPr lang="en-US" altLang="zh-CN" sz="1200" kern="1200" dirty="0">
                <a:solidFill>
                  <a:schemeClr val="tx1"/>
                </a:solidFill>
                <a:effectLst/>
                <a:latin typeface="+mn-lt"/>
                <a:ea typeface="+mn-ea"/>
                <a:cs typeface="+mn-cs"/>
              </a:rPr>
              <a:t> PETA Asia-Pacific has been involved in several undercover investigations of fur farms in China.</a:t>
            </a:r>
            <a:r>
              <a:rPr lang="en-US" altLang="zh-CN" sz="1200" u="none" strike="noStrike" kern="1200" baseline="30000" dirty="0">
                <a:solidFill>
                  <a:schemeClr val="tx1"/>
                </a:solidFill>
                <a:effectLst/>
                <a:latin typeface="+mn-lt"/>
                <a:ea typeface="+mn-ea"/>
                <a:cs typeface="+mn-cs"/>
                <a:hlinkClick r:id="rId5"/>
              </a:rPr>
              <a:t>[184]</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54B7465-B5E7-4419-8D31-A4C75DFA207F}" type="slidenum">
              <a:rPr lang="zh-CN" altLang="en-US" smtClean="0"/>
              <a:t>21</a:t>
            </a:fld>
            <a:endParaRPr lang="zh-CN" altLang="en-US"/>
          </a:p>
        </p:txBody>
      </p:sp>
    </p:spTree>
    <p:extLst>
      <p:ext uri="{BB962C8B-B14F-4D97-AF65-F5344CB8AC3E}">
        <p14:creationId xmlns:p14="http://schemas.microsoft.com/office/powerpoint/2010/main" val="3254398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520"/>
          </a:xfrm>
          <a:prstGeom prst="rect">
            <a:avLst/>
          </a:prstGeom>
        </p:spPr>
        <p:txBody>
          <a:bodyPr lIns="0" tIns="0" rIns="0" bIns="0" anchor="ctr"/>
          <a:lstStyle/>
          <a:p>
            <a:pPr algn="ctr"/>
            <a:endParaRPr/>
          </a:p>
        </p:txBody>
      </p:sp>
      <p:sp>
        <p:nvSpPr>
          <p:cNvPr id="27" name="PlaceHolder 2"/>
          <p:cNvSpPr>
            <a:spLocks noGrp="1"/>
          </p:cNvSpPr>
          <p:nvPr>
            <p:ph type="body"/>
          </p:nvPr>
        </p:nvSpPr>
        <p:spPr>
          <a:xfrm>
            <a:off x="504000" y="1769040"/>
            <a:ext cx="9071640" cy="2090880"/>
          </a:xfrm>
          <a:prstGeom prst="rect">
            <a:avLst/>
          </a:prstGeom>
        </p:spPr>
        <p:txBody>
          <a:bodyPr lIns="0" tIns="0" rIns="0" bIns="0"/>
          <a:lstStyle/>
          <a:p>
            <a:endParaRPr/>
          </a:p>
        </p:txBody>
      </p:sp>
      <p:sp>
        <p:nvSpPr>
          <p:cNvPr id="28" name="PlaceHolder 3"/>
          <p:cNvSpPr>
            <a:spLocks noGrp="1"/>
          </p:cNvSpPr>
          <p:nvPr>
            <p:ph type="body"/>
          </p:nvPr>
        </p:nvSpPr>
        <p:spPr>
          <a:xfrm>
            <a:off x="504000" y="4059000"/>
            <a:ext cx="9071640" cy="2090880"/>
          </a:xfrm>
          <a:prstGeom prst="rect">
            <a:avLst/>
          </a:prstGeom>
        </p:spPr>
        <p:txBody>
          <a:bodyPr lIns="0" tIns="0" rIns="0" bIns="0"/>
          <a:lstStyle/>
          <a:p>
            <a:endParaRPr/>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520"/>
          </a:xfrm>
          <a:prstGeom prst="rect">
            <a:avLst/>
          </a:prstGeom>
        </p:spPr>
        <p:txBody>
          <a:bodyPr lIns="0" tIns="0" rIns="0" bIns="0" anchor="ctr"/>
          <a:lstStyle/>
          <a:p>
            <a:pPr algn="ctr"/>
            <a:endParaRPr/>
          </a:p>
        </p:txBody>
      </p:sp>
      <p:sp>
        <p:nvSpPr>
          <p:cNvPr id="30" name="PlaceHolder 2"/>
          <p:cNvSpPr>
            <a:spLocks noGrp="1"/>
          </p:cNvSpPr>
          <p:nvPr>
            <p:ph type="body"/>
          </p:nvPr>
        </p:nvSpPr>
        <p:spPr>
          <a:xfrm>
            <a:off x="504000" y="1769040"/>
            <a:ext cx="4426920" cy="2090880"/>
          </a:xfrm>
          <a:prstGeom prst="rect">
            <a:avLst/>
          </a:prstGeom>
        </p:spPr>
        <p:txBody>
          <a:bodyPr lIns="0" tIns="0" rIns="0" bIns="0"/>
          <a:lstStyle/>
          <a:p>
            <a:endParaRPr/>
          </a:p>
        </p:txBody>
      </p:sp>
      <p:sp>
        <p:nvSpPr>
          <p:cNvPr id="31" name="PlaceHolder 3"/>
          <p:cNvSpPr>
            <a:spLocks noGrp="1"/>
          </p:cNvSpPr>
          <p:nvPr>
            <p:ph type="body"/>
          </p:nvPr>
        </p:nvSpPr>
        <p:spPr>
          <a:xfrm>
            <a:off x="5152680" y="1769040"/>
            <a:ext cx="4426920" cy="2090880"/>
          </a:xfrm>
          <a:prstGeom prst="rect">
            <a:avLst/>
          </a:prstGeom>
        </p:spPr>
        <p:txBody>
          <a:bodyPr lIns="0" tIns="0" rIns="0" bIns="0"/>
          <a:lstStyle/>
          <a:p>
            <a:endParaRPr/>
          </a:p>
        </p:txBody>
      </p:sp>
      <p:sp>
        <p:nvSpPr>
          <p:cNvPr id="32" name="PlaceHolder 4"/>
          <p:cNvSpPr>
            <a:spLocks noGrp="1"/>
          </p:cNvSpPr>
          <p:nvPr>
            <p:ph type="body"/>
          </p:nvPr>
        </p:nvSpPr>
        <p:spPr>
          <a:xfrm>
            <a:off x="5152680" y="4059000"/>
            <a:ext cx="4426920" cy="2090880"/>
          </a:xfrm>
          <a:prstGeom prst="rect">
            <a:avLst/>
          </a:prstGeom>
        </p:spPr>
        <p:txBody>
          <a:bodyPr lIns="0" tIns="0" rIns="0" bIns="0"/>
          <a:lstStyle/>
          <a:p>
            <a:endParaRPr/>
          </a:p>
        </p:txBody>
      </p:sp>
      <p:sp>
        <p:nvSpPr>
          <p:cNvPr id="33" name="PlaceHolder 5"/>
          <p:cNvSpPr>
            <a:spLocks noGrp="1"/>
          </p:cNvSpPr>
          <p:nvPr>
            <p:ph type="body"/>
          </p:nvPr>
        </p:nvSpPr>
        <p:spPr>
          <a:xfrm>
            <a:off x="504000" y="4059000"/>
            <a:ext cx="4426920" cy="2090880"/>
          </a:xfrm>
          <a:prstGeom prst="rect">
            <a:avLst/>
          </a:prstGeom>
        </p:spPr>
        <p:txBody>
          <a:bodyPr lIns="0" tIns="0" rIns="0" bIns="0"/>
          <a:lstStyle/>
          <a:p>
            <a:endParaRPr/>
          </a:p>
        </p:txBody>
      </p:sp>
    </p:spTree>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520"/>
          </a:xfrm>
          <a:prstGeom prst="rect">
            <a:avLst/>
          </a:prstGeom>
        </p:spPr>
        <p:txBody>
          <a:bodyPr lIns="0" tIns="0" rIns="0" bIns="0" anchor="ctr"/>
          <a:lstStyle/>
          <a:p>
            <a:pPr algn="ctr"/>
            <a:endParaRPr/>
          </a:p>
        </p:txBody>
      </p:sp>
      <p:sp>
        <p:nvSpPr>
          <p:cNvPr id="35" name="PlaceHolder 2"/>
          <p:cNvSpPr>
            <a:spLocks noGrp="1"/>
          </p:cNvSpPr>
          <p:nvPr>
            <p:ph type="body"/>
          </p:nvPr>
        </p:nvSpPr>
        <p:spPr>
          <a:xfrm>
            <a:off x="504000" y="1769040"/>
            <a:ext cx="9071640" cy="4384080"/>
          </a:xfrm>
          <a:prstGeom prst="rect">
            <a:avLst/>
          </a:prstGeom>
        </p:spPr>
        <p:txBody>
          <a:bodyPr lIns="0" tIns="0" rIns="0" bIns="0"/>
          <a:lstStyle/>
          <a:p>
            <a:endParaRPr/>
          </a:p>
        </p:txBody>
      </p:sp>
      <p:sp>
        <p:nvSpPr>
          <p:cNvPr id="36" name="PlaceHolder 3"/>
          <p:cNvSpPr>
            <a:spLocks noGrp="1"/>
          </p:cNvSpPr>
          <p:nvPr>
            <p:ph type="body"/>
          </p:nvPr>
        </p:nvSpPr>
        <p:spPr>
          <a:xfrm>
            <a:off x="504000" y="1769040"/>
            <a:ext cx="9071640" cy="4384080"/>
          </a:xfrm>
          <a:prstGeom prst="rect">
            <a:avLst/>
          </a:prstGeom>
        </p:spPr>
        <p:txBody>
          <a:bodyPr lIns="0" tIns="0" rIns="0" bIns="0"/>
          <a:lstStyle/>
          <a:p>
            <a:endParaRPr/>
          </a:p>
        </p:txBody>
      </p:sp>
      <p:pic>
        <p:nvPicPr>
          <p:cNvPr id="37" name="图片 36"/>
          <p:cNvPicPr/>
          <p:nvPr/>
        </p:nvPicPr>
        <p:blipFill>
          <a:blip r:embed="rId2"/>
          <a:stretch>
            <a:fillRect/>
          </a:stretch>
        </p:blipFill>
        <p:spPr>
          <a:xfrm>
            <a:off x="2292120" y="1769040"/>
            <a:ext cx="5494680" cy="4384080"/>
          </a:xfrm>
          <a:prstGeom prst="rect">
            <a:avLst/>
          </a:prstGeom>
          <a:ln>
            <a:noFill/>
          </a:ln>
        </p:spPr>
      </p:pic>
      <p:pic>
        <p:nvPicPr>
          <p:cNvPr id="38" name="图片 37"/>
          <p:cNvPicPr/>
          <p:nvPr/>
        </p:nvPicPr>
        <p:blipFill>
          <a:blip r:embed="rId2"/>
          <a:stretch>
            <a:fillRect/>
          </a:stretch>
        </p:blipFill>
        <p:spPr>
          <a:xfrm>
            <a:off x="2292120" y="1769040"/>
            <a:ext cx="5494680" cy="4384080"/>
          </a:xfrm>
          <a:prstGeom prst="rect">
            <a:avLst/>
          </a:prstGeom>
          <a:ln>
            <a:noFill/>
          </a:ln>
        </p:spPr>
      </p:pic>
    </p:spTree>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6047" y="2348400"/>
            <a:ext cx="8568531" cy="1620430"/>
          </a:xfrm>
        </p:spPr>
        <p:txBody>
          <a:bodyPr/>
          <a:lstStyle/>
          <a:p>
            <a:r>
              <a:rPr lang="zh-CN" altLang="en-US"/>
              <a:t>单击此处编辑母版标题样式</a:t>
            </a:r>
          </a:p>
        </p:txBody>
      </p:sp>
      <p:sp>
        <p:nvSpPr>
          <p:cNvPr id="3" name="副标题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2018.06.07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704206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2018.06.07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62411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2018.06.07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65058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300" y="4857792"/>
            <a:ext cx="8568531" cy="1501435"/>
          </a:xfrm>
        </p:spPr>
        <p:txBody>
          <a:bodyPr anchor="t"/>
          <a:lstStyle>
            <a:lvl1pPr algn="l">
              <a:defRPr sz="4409" b="1" cap="all"/>
            </a:lvl1pPr>
          </a:lstStyle>
          <a:p>
            <a:r>
              <a:rPr lang="zh-CN" altLang="en-US"/>
              <a:t>单击此处编辑母版标题样式</a:t>
            </a:r>
          </a:p>
        </p:txBody>
      </p:sp>
      <p:sp>
        <p:nvSpPr>
          <p:cNvPr id="3" name="文本占位符 2"/>
          <p:cNvSpPr>
            <a:spLocks noGrp="1"/>
          </p:cNvSpPr>
          <p:nvPr>
            <p:ph type="body" idx="1"/>
          </p:nvPr>
        </p:nvSpPr>
        <p:spPr>
          <a:xfrm>
            <a:off x="796300" y="3204114"/>
            <a:ext cx="8568531" cy="1653678"/>
          </a:xfrm>
        </p:spPr>
        <p:txBody>
          <a:bodyPr anchor="b"/>
          <a:lstStyle>
            <a:lvl1pPr marL="0" indent="0">
              <a:buNone/>
              <a:defRPr sz="2205">
                <a:solidFill>
                  <a:schemeClr val="tx1">
                    <a:tint val="7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2018.06.07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46484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520"/>
          </a:xfrm>
          <a:prstGeom prst="rect">
            <a:avLst/>
          </a:prstGeom>
        </p:spPr>
        <p:txBody>
          <a:bodyPr lIns="0" tIns="0" rIns="0" bIns="0" anchor="ctr"/>
          <a:lstStyle/>
          <a:p>
            <a:pPr algn="ctr"/>
            <a:endParaRPr/>
          </a:p>
        </p:txBody>
      </p:sp>
      <p:sp>
        <p:nvSpPr>
          <p:cNvPr id="6"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520"/>
          </a:xfrm>
          <a:prstGeom prst="rect">
            <a:avLst/>
          </a:prstGeom>
        </p:spPr>
        <p:txBody>
          <a:bodyPr lIns="0" tIns="0" rIns="0" bIns="0" anchor="ctr"/>
          <a:lstStyle/>
          <a:p>
            <a:pPr algn="ctr"/>
            <a:endParaRPr/>
          </a:p>
        </p:txBody>
      </p:sp>
      <p:sp>
        <p:nvSpPr>
          <p:cNvPr id="8" name="PlaceHolder 2"/>
          <p:cNvSpPr>
            <a:spLocks noGrp="1"/>
          </p:cNvSpPr>
          <p:nvPr>
            <p:ph type="body"/>
          </p:nvPr>
        </p:nvSpPr>
        <p:spPr>
          <a:xfrm>
            <a:off x="504000" y="1769040"/>
            <a:ext cx="9071640" cy="4384080"/>
          </a:xfrm>
          <a:prstGeom prst="rect">
            <a:avLst/>
          </a:prstGeom>
        </p:spPr>
        <p:txBody>
          <a:bodyPr lIns="0" tIns="0" rIns="0" bIns="0"/>
          <a:lstStyle/>
          <a:p>
            <a:endParaRPr/>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520"/>
          </a:xfrm>
          <a:prstGeom prst="rect">
            <a:avLst/>
          </a:prstGeom>
        </p:spPr>
        <p:txBody>
          <a:bodyPr lIns="0" tIns="0" rIns="0" bIns="0" anchor="ctr"/>
          <a:lstStyle/>
          <a:p>
            <a:pPr algn="ctr"/>
            <a:endParaRPr/>
          </a:p>
        </p:txBody>
      </p:sp>
      <p:sp>
        <p:nvSpPr>
          <p:cNvPr id="10" name="PlaceHolder 2"/>
          <p:cNvSpPr>
            <a:spLocks noGrp="1"/>
          </p:cNvSpPr>
          <p:nvPr>
            <p:ph type="body"/>
          </p:nvPr>
        </p:nvSpPr>
        <p:spPr>
          <a:xfrm>
            <a:off x="504000" y="1769040"/>
            <a:ext cx="4426920" cy="4384080"/>
          </a:xfrm>
          <a:prstGeom prst="rect">
            <a:avLst/>
          </a:prstGeom>
        </p:spPr>
        <p:txBody>
          <a:bodyPr lIns="0" tIns="0" rIns="0" bIns="0"/>
          <a:lstStyle/>
          <a:p>
            <a:endParaRPr/>
          </a:p>
        </p:txBody>
      </p:sp>
      <p:sp>
        <p:nvSpPr>
          <p:cNvPr id="11" name="PlaceHolder 3"/>
          <p:cNvSpPr>
            <a:spLocks noGrp="1"/>
          </p:cNvSpPr>
          <p:nvPr>
            <p:ph type="body"/>
          </p:nvPr>
        </p:nvSpPr>
        <p:spPr>
          <a:xfrm>
            <a:off x="5152680" y="1769040"/>
            <a:ext cx="4426920" cy="4384080"/>
          </a:xfrm>
          <a:prstGeom prst="rect">
            <a:avLst/>
          </a:prstGeom>
        </p:spPr>
        <p:txBody>
          <a:bodyPr lIns="0" tIns="0" rIns="0" bIns="0"/>
          <a:lstStyle/>
          <a:p>
            <a:endParaRPr/>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520"/>
          </a:xfrm>
          <a:prstGeom prst="rect">
            <a:avLst/>
          </a:prstGeom>
        </p:spPr>
        <p:txBody>
          <a:bodyPr lIns="0" tIns="0" rIns="0" bIns="0" anchor="ctr"/>
          <a:lstStyle/>
          <a:p>
            <a:pPr algn="ctr"/>
            <a:endParaRPr/>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2160"/>
          </a:xfrm>
          <a:prstGeom prst="rect">
            <a:avLst/>
          </a:prstGeom>
        </p:spPr>
        <p:txBody>
          <a:bodyPr lIns="0" tIns="0" rIns="0" bIns="0" anchor="ctr"/>
          <a:lstStyle/>
          <a:p>
            <a:pPr algn="ctr"/>
            <a:endParaRPr/>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520"/>
          </a:xfrm>
          <a:prstGeom prst="rect">
            <a:avLst/>
          </a:prstGeom>
        </p:spPr>
        <p:txBody>
          <a:bodyPr lIns="0" tIns="0" rIns="0" bIns="0" anchor="ctr"/>
          <a:lstStyle/>
          <a:p>
            <a:pPr algn="ctr"/>
            <a:endParaRPr/>
          </a:p>
        </p:txBody>
      </p:sp>
      <p:sp>
        <p:nvSpPr>
          <p:cNvPr id="15" name="PlaceHolder 2"/>
          <p:cNvSpPr>
            <a:spLocks noGrp="1"/>
          </p:cNvSpPr>
          <p:nvPr>
            <p:ph type="body"/>
          </p:nvPr>
        </p:nvSpPr>
        <p:spPr>
          <a:xfrm>
            <a:off x="504000" y="1769040"/>
            <a:ext cx="4426920" cy="2090880"/>
          </a:xfrm>
          <a:prstGeom prst="rect">
            <a:avLst/>
          </a:prstGeom>
        </p:spPr>
        <p:txBody>
          <a:bodyPr lIns="0" tIns="0" rIns="0" bIns="0"/>
          <a:lstStyle/>
          <a:p>
            <a:endParaRPr/>
          </a:p>
        </p:txBody>
      </p:sp>
      <p:sp>
        <p:nvSpPr>
          <p:cNvPr id="16" name="PlaceHolder 3"/>
          <p:cNvSpPr>
            <a:spLocks noGrp="1"/>
          </p:cNvSpPr>
          <p:nvPr>
            <p:ph type="body"/>
          </p:nvPr>
        </p:nvSpPr>
        <p:spPr>
          <a:xfrm>
            <a:off x="504000" y="4059000"/>
            <a:ext cx="4426920" cy="2090880"/>
          </a:xfrm>
          <a:prstGeom prst="rect">
            <a:avLst/>
          </a:prstGeom>
        </p:spPr>
        <p:txBody>
          <a:bodyPr lIns="0" tIns="0" rIns="0" bIns="0"/>
          <a:lstStyle/>
          <a:p>
            <a:endParaRPr/>
          </a:p>
        </p:txBody>
      </p:sp>
      <p:sp>
        <p:nvSpPr>
          <p:cNvPr id="17" name="PlaceHolder 4"/>
          <p:cNvSpPr>
            <a:spLocks noGrp="1"/>
          </p:cNvSpPr>
          <p:nvPr>
            <p:ph type="body"/>
          </p:nvPr>
        </p:nvSpPr>
        <p:spPr>
          <a:xfrm>
            <a:off x="5152680" y="1769040"/>
            <a:ext cx="4426920" cy="4384080"/>
          </a:xfrm>
          <a:prstGeom prst="rect">
            <a:avLst/>
          </a:prstGeom>
        </p:spPr>
        <p:txBody>
          <a:bodyPr lIns="0" tIns="0" rIns="0" bIns="0"/>
          <a:lstStyle/>
          <a:p>
            <a:endParaRPr/>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520"/>
          </a:xfrm>
          <a:prstGeom prst="rect">
            <a:avLst/>
          </a:prstGeom>
        </p:spPr>
        <p:txBody>
          <a:bodyPr lIns="0" tIns="0" rIns="0" bIns="0" anchor="ctr"/>
          <a:lstStyle/>
          <a:p>
            <a:pPr algn="ctr"/>
            <a:endParaRPr/>
          </a:p>
        </p:txBody>
      </p:sp>
      <p:sp>
        <p:nvSpPr>
          <p:cNvPr id="19" name="PlaceHolder 2"/>
          <p:cNvSpPr>
            <a:spLocks noGrp="1"/>
          </p:cNvSpPr>
          <p:nvPr>
            <p:ph type="body"/>
          </p:nvPr>
        </p:nvSpPr>
        <p:spPr>
          <a:xfrm>
            <a:off x="504000" y="1769040"/>
            <a:ext cx="4426920" cy="4384080"/>
          </a:xfrm>
          <a:prstGeom prst="rect">
            <a:avLst/>
          </a:prstGeom>
        </p:spPr>
        <p:txBody>
          <a:bodyPr lIns="0" tIns="0" rIns="0" bIns="0"/>
          <a:lstStyle/>
          <a:p>
            <a:endParaRPr/>
          </a:p>
        </p:txBody>
      </p:sp>
      <p:sp>
        <p:nvSpPr>
          <p:cNvPr id="20" name="PlaceHolder 3"/>
          <p:cNvSpPr>
            <a:spLocks noGrp="1"/>
          </p:cNvSpPr>
          <p:nvPr>
            <p:ph type="body"/>
          </p:nvPr>
        </p:nvSpPr>
        <p:spPr>
          <a:xfrm>
            <a:off x="5152680" y="1769040"/>
            <a:ext cx="4426920" cy="2090880"/>
          </a:xfrm>
          <a:prstGeom prst="rect">
            <a:avLst/>
          </a:prstGeom>
        </p:spPr>
        <p:txBody>
          <a:bodyPr lIns="0" tIns="0" rIns="0" bIns="0"/>
          <a:lstStyle/>
          <a:p>
            <a:endParaRPr/>
          </a:p>
        </p:txBody>
      </p:sp>
      <p:sp>
        <p:nvSpPr>
          <p:cNvPr id="21" name="PlaceHolder 4"/>
          <p:cNvSpPr>
            <a:spLocks noGrp="1"/>
          </p:cNvSpPr>
          <p:nvPr>
            <p:ph type="body"/>
          </p:nvPr>
        </p:nvSpPr>
        <p:spPr>
          <a:xfrm>
            <a:off x="5152680" y="4059000"/>
            <a:ext cx="4426920" cy="2090880"/>
          </a:xfrm>
          <a:prstGeom prst="rect">
            <a:avLst/>
          </a:prstGeom>
        </p:spPr>
        <p:txBody>
          <a:bodyPr lIns="0" tIns="0" rIns="0" bIns="0"/>
          <a:lstStyle/>
          <a:p>
            <a:endParaRPr/>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520"/>
          </a:xfrm>
          <a:prstGeom prst="rect">
            <a:avLst/>
          </a:prstGeom>
        </p:spPr>
        <p:txBody>
          <a:bodyPr lIns="0" tIns="0" rIns="0" bIns="0" anchor="ctr"/>
          <a:lstStyle/>
          <a:p>
            <a:pPr algn="ctr"/>
            <a:endParaRPr/>
          </a:p>
        </p:txBody>
      </p:sp>
      <p:sp>
        <p:nvSpPr>
          <p:cNvPr id="23" name="PlaceHolder 2"/>
          <p:cNvSpPr>
            <a:spLocks noGrp="1"/>
          </p:cNvSpPr>
          <p:nvPr>
            <p:ph type="body"/>
          </p:nvPr>
        </p:nvSpPr>
        <p:spPr>
          <a:xfrm>
            <a:off x="504000" y="1769040"/>
            <a:ext cx="4426920" cy="2090880"/>
          </a:xfrm>
          <a:prstGeom prst="rect">
            <a:avLst/>
          </a:prstGeom>
        </p:spPr>
        <p:txBody>
          <a:bodyPr lIns="0" tIns="0" rIns="0" bIns="0"/>
          <a:lstStyle/>
          <a:p>
            <a:endParaRPr/>
          </a:p>
        </p:txBody>
      </p:sp>
      <p:sp>
        <p:nvSpPr>
          <p:cNvPr id="24" name="PlaceHolder 3"/>
          <p:cNvSpPr>
            <a:spLocks noGrp="1"/>
          </p:cNvSpPr>
          <p:nvPr>
            <p:ph type="body"/>
          </p:nvPr>
        </p:nvSpPr>
        <p:spPr>
          <a:xfrm>
            <a:off x="5152680" y="1769040"/>
            <a:ext cx="4426920" cy="2090880"/>
          </a:xfrm>
          <a:prstGeom prst="rect">
            <a:avLst/>
          </a:prstGeom>
        </p:spPr>
        <p:txBody>
          <a:bodyPr lIns="0" tIns="0" rIns="0" bIns="0"/>
          <a:lstStyle/>
          <a:p>
            <a:endParaRPr/>
          </a:p>
        </p:txBody>
      </p:sp>
      <p:sp>
        <p:nvSpPr>
          <p:cNvPr id="25" name="PlaceHolder 4"/>
          <p:cNvSpPr>
            <a:spLocks noGrp="1"/>
          </p:cNvSpPr>
          <p:nvPr>
            <p:ph type="body"/>
          </p:nvPr>
        </p:nvSpPr>
        <p:spPr>
          <a:xfrm>
            <a:off x="504000" y="4059000"/>
            <a:ext cx="9071640" cy="2090880"/>
          </a:xfrm>
          <a:prstGeom prst="rect">
            <a:avLst/>
          </a:prstGeom>
        </p:spPr>
        <p:txBody>
          <a:bodyPr lIns="0" tIns="0" rIns="0" bIns="0"/>
          <a:lstStyle/>
          <a:p>
            <a:endParaRPr/>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5">
                <a:lumMod val="60000"/>
                <a:lumOff val="40000"/>
              </a:schemeClr>
            </a:gs>
            <a:gs pos="0">
              <a:schemeClr val="accent1">
                <a:lumMod val="45000"/>
                <a:lumOff val="55000"/>
              </a:schemeClr>
            </a:gs>
            <a:gs pos="48000">
              <a:schemeClr val="accent5">
                <a:lumMod val="20000"/>
                <a:lumOff val="8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r>
              <a:rPr lang="en-US" sz="4400">
                <a:latin typeface="Arial"/>
              </a:rPr>
              <a:t>Click to edit the title text format</a:t>
            </a:r>
            <a:endParaRPr/>
          </a:p>
        </p:txBody>
      </p:sp>
      <p:sp>
        <p:nvSpPr>
          <p:cNvPr id="6" name="PlaceHolder 2"/>
          <p:cNvSpPr>
            <a:spLocks noGrp="1"/>
          </p:cNvSpPr>
          <p:nvPr>
            <p:ph type="body"/>
          </p:nvPr>
        </p:nvSpPr>
        <p:spPr>
          <a:xfrm>
            <a:off x="504000" y="1769040"/>
            <a:ext cx="9071640" cy="43840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
        <p:nvSpPr>
          <p:cNvPr id="2" name="PlaceHolder 3"/>
          <p:cNvSpPr>
            <a:spLocks noGrp="1"/>
          </p:cNvSpPr>
          <p:nvPr>
            <p:ph type="dt"/>
          </p:nvPr>
        </p:nvSpPr>
        <p:spPr>
          <a:xfrm>
            <a:off x="504000" y="6887160"/>
            <a:ext cx="2348280" cy="521280"/>
          </a:xfrm>
          <a:prstGeom prst="rect">
            <a:avLst/>
          </a:prstGeom>
        </p:spPr>
        <p:txBody>
          <a:bodyPr lIns="0" tIns="0" rIns="0" bIns="0"/>
          <a:lstStyle/>
          <a:p>
            <a:r>
              <a:rPr lang="en-US" sz="1400">
                <a:latin typeface="Times New Roman"/>
              </a:rPr>
              <a:t>&lt;date/time&gt;</a:t>
            </a:r>
            <a:endParaRPr/>
          </a:p>
        </p:txBody>
      </p:sp>
      <p:sp>
        <p:nvSpPr>
          <p:cNvPr id="3" name="PlaceHolder 4"/>
          <p:cNvSpPr>
            <a:spLocks noGrp="1"/>
          </p:cNvSpPr>
          <p:nvPr>
            <p:ph type="ftr"/>
          </p:nvPr>
        </p:nvSpPr>
        <p:spPr>
          <a:xfrm>
            <a:off x="3447360" y="6887160"/>
            <a:ext cx="3195000" cy="521280"/>
          </a:xfrm>
          <a:prstGeom prst="rect">
            <a:avLst/>
          </a:prstGeom>
        </p:spPr>
        <p:txBody>
          <a:bodyPr lIns="0" tIns="0" rIns="0" bIns="0"/>
          <a:lstStyle/>
          <a:p>
            <a:pPr algn="ctr"/>
            <a:r>
              <a:rPr lang="en-US" sz="1400">
                <a:latin typeface="Times New Roman"/>
              </a:rPr>
              <a:t>&lt;footer&gt;</a:t>
            </a:r>
            <a:endParaRPr/>
          </a:p>
        </p:txBody>
      </p:sp>
      <p:sp>
        <p:nvSpPr>
          <p:cNvPr id="4" name="PlaceHolder 5"/>
          <p:cNvSpPr>
            <a:spLocks noGrp="1"/>
          </p:cNvSpPr>
          <p:nvPr>
            <p:ph type="sldNum"/>
          </p:nvPr>
        </p:nvSpPr>
        <p:spPr>
          <a:xfrm>
            <a:off x="7227000" y="6887160"/>
            <a:ext cx="2348280" cy="521280"/>
          </a:xfrm>
          <a:prstGeom prst="rect">
            <a:avLst/>
          </a:prstGeom>
        </p:spPr>
        <p:txBody>
          <a:bodyPr lIns="0" tIns="0" rIns="0" bIns="0"/>
          <a:lstStyle/>
          <a:p>
            <a:pPr algn="r"/>
            <a:fld id="{48FD289A-614A-4F43-9816-E931AD26CEB9}" type="slidenum">
              <a:rPr lang="en-US" sz="1400">
                <a:latin typeface="Times New Roman"/>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File:Steve_Irwin,_December_2005.jpg"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File:LettuceLadies-Guangzhou-092508.jpg"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HKfashion-week-08.jpg"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jpg"/><Relationship Id="rId9"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23C0D5-B343-44D8-90C0-18A3925A21E5}"/>
              </a:ext>
            </a:extLst>
          </p:cNvPr>
          <p:cNvPicPr>
            <a:picLocks noChangeAspect="1"/>
          </p:cNvPicPr>
          <p:nvPr/>
        </p:nvPicPr>
        <p:blipFill rotWithShape="1">
          <a:blip r:embed="rId2"/>
          <a:srcRect l="6333" r="6333"/>
          <a:stretch/>
        </p:blipFill>
        <p:spPr>
          <a:xfrm>
            <a:off x="-1" y="-34040"/>
            <a:ext cx="10124955" cy="7593716"/>
          </a:xfrm>
          <a:prstGeom prst="rect">
            <a:avLst/>
          </a:prstGeom>
        </p:spPr>
      </p:pic>
      <p:sp>
        <p:nvSpPr>
          <p:cNvPr id="39" name="TextShape 1"/>
          <p:cNvSpPr txBox="1"/>
          <p:nvPr/>
        </p:nvSpPr>
        <p:spPr>
          <a:xfrm>
            <a:off x="5433950" y="5187002"/>
            <a:ext cx="4359140" cy="1791313"/>
          </a:xfrm>
          <a:prstGeom prst="rect">
            <a:avLst/>
          </a:prstGeom>
        </p:spPr>
        <p:txBody>
          <a:bodyPr lIns="0" tIns="0" rIns="0" bIns="0" anchor="ctr"/>
          <a:lstStyle/>
          <a:p>
            <a:pPr algn="r"/>
            <a:r>
              <a:rPr lang="en-US" sz="4400" b="1" spc="50" dirty="0">
                <a:ln w="0"/>
                <a:solidFill>
                  <a:schemeClr val="bg2"/>
                </a:solidFill>
                <a:effectLst>
                  <a:innerShdw blurRad="63500" dist="50800" dir="13500000">
                    <a:srgbClr val="000000">
                      <a:alpha val="50000"/>
                    </a:srgbClr>
                  </a:innerShdw>
                  <a:reflection blurRad="6350" stA="55000" endA="300" endPos="45500" dir="5400000" sy="-100000" algn="bl" rotWithShape="0"/>
                </a:effectLst>
                <a:latin typeface="Arial"/>
              </a:rPr>
              <a:t>Understanding</a:t>
            </a:r>
          </a:p>
          <a:p>
            <a:pPr algn="r"/>
            <a:r>
              <a:rPr lang="en-US" sz="4400" b="1" spc="50" dirty="0">
                <a:ln w="0"/>
                <a:solidFill>
                  <a:schemeClr val="bg2"/>
                </a:solidFill>
                <a:effectLst>
                  <a:innerShdw blurRad="63500" dist="50800" dir="13500000">
                    <a:srgbClr val="000000">
                      <a:alpha val="50000"/>
                    </a:srgbClr>
                  </a:innerShdw>
                  <a:reflection blurRad="6350" stA="55000" endA="300" endPos="45500" dir="5400000" sy="-100000" algn="bl" rotWithShape="0"/>
                </a:effectLst>
                <a:latin typeface="Arial"/>
              </a:rPr>
              <a:t> animals</a:t>
            </a:r>
            <a:endParaRPr b="1" spc="50" dirty="0">
              <a:ln w="0"/>
              <a:solidFill>
                <a:schemeClr val="bg2"/>
              </a:solidFill>
              <a:effectLst>
                <a:innerShdw blurRad="63500" dist="50800" dir="13500000">
                  <a:srgbClr val="000000">
                    <a:alpha val="50000"/>
                  </a:srgbClr>
                </a:innerShdw>
                <a:reflection blurRad="6350" stA="55000" endA="300" endPos="45500" dir="5400000" sy="-100000" algn="bl" rotWithShape="0"/>
              </a:effectLst>
            </a:endParaRPr>
          </a:p>
        </p:txBody>
      </p:sp>
    </p:spTree>
  </p:cSld>
  <p:clrMapOvr>
    <a:masterClrMapping/>
  </p:clrMapOvr>
  <p:transition spd="slow">
    <p:cove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AB64D8-692F-421D-9148-A824D1EDC291}"/>
              </a:ext>
            </a:extLst>
          </p:cNvPr>
          <p:cNvPicPr>
            <a:picLocks noChangeAspect="1"/>
          </p:cNvPicPr>
          <p:nvPr/>
        </p:nvPicPr>
        <p:blipFill>
          <a:blip r:embed="rId3"/>
          <a:stretch>
            <a:fillRect/>
          </a:stretch>
        </p:blipFill>
        <p:spPr>
          <a:xfrm>
            <a:off x="1064077" y="1771357"/>
            <a:ext cx="7546523" cy="536678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8" name="TextShape 2"/>
          <p:cNvSpPr txBox="1"/>
          <p:nvPr/>
        </p:nvSpPr>
        <p:spPr>
          <a:xfrm>
            <a:off x="302077" y="0"/>
            <a:ext cx="6137767" cy="1604513"/>
          </a:xfrm>
          <a:prstGeom prst="rect">
            <a:avLst/>
          </a:prstGeom>
        </p:spPr>
        <p:txBody>
          <a:bodyPr lIns="0" tIns="0" rIns="0" bIns="0"/>
          <a:lstStyle/>
          <a:p>
            <a:pPr>
              <a:buSzPct val="45000"/>
            </a:pPr>
            <a:r>
              <a:rPr lang="en-US" sz="11500" b="1" dirty="0">
                <a:ln w="12700">
                  <a:solidFill>
                    <a:schemeClr val="accent5"/>
                  </a:solidFill>
                  <a:prstDash val="solid"/>
                </a:ln>
                <a:pattFill prst="ltDnDiag">
                  <a:fgClr>
                    <a:schemeClr val="accent5">
                      <a:lumMod val="60000"/>
                      <a:lumOff val="40000"/>
                    </a:schemeClr>
                  </a:fgClr>
                  <a:bgClr>
                    <a:schemeClr val="bg1"/>
                  </a:bgClr>
                </a:pattFill>
                <a:latin typeface="Comic Sans MS" panose="030F0702030302020204" pitchFamily="66" charset="0"/>
              </a:rPr>
              <a:t>P</a:t>
            </a:r>
            <a:r>
              <a:rPr lang="en-US" sz="5400" b="1" dirty="0">
                <a:ln w="12700">
                  <a:solidFill>
                    <a:schemeClr val="accent5"/>
                  </a:solidFill>
                  <a:prstDash val="solid"/>
                </a:ln>
                <a:pattFill prst="ltDnDiag">
                  <a:fgClr>
                    <a:schemeClr val="accent5">
                      <a:lumMod val="60000"/>
                      <a:lumOff val="40000"/>
                    </a:schemeClr>
                  </a:fgClr>
                  <a:bgClr>
                    <a:schemeClr val="bg1"/>
                  </a:bgClr>
                </a:pattFill>
                <a:latin typeface="Comic Sans MS" panose="030F0702030302020204" pitchFamily="66" charset="0"/>
              </a:rPr>
              <a:t>ublic impression</a:t>
            </a:r>
            <a:endParaRPr sz="3600" b="1" dirty="0">
              <a:ln w="12700">
                <a:solidFill>
                  <a:schemeClr val="accent5"/>
                </a:solidFill>
                <a:prstDash val="solid"/>
              </a:ln>
              <a:pattFill prst="ltDnDiag">
                <a:fgClr>
                  <a:schemeClr val="accent5">
                    <a:lumMod val="60000"/>
                    <a:lumOff val="40000"/>
                  </a:schemeClr>
                </a:fgClr>
                <a:bgClr>
                  <a:schemeClr val="bg1"/>
                </a:bgClr>
              </a:pattFill>
              <a:latin typeface="Comic Sans MS" panose="030F0702030302020204" pitchFamily="66" charset="0"/>
            </a:endParaRPr>
          </a:p>
        </p:txBody>
      </p:sp>
      <p:pic>
        <p:nvPicPr>
          <p:cNvPr id="2" name="图片 1">
            <a:extLst>
              <a:ext uri="{FF2B5EF4-FFF2-40B4-BE49-F238E27FC236}">
                <a16:creationId xmlns:a16="http://schemas.microsoft.com/office/drawing/2014/main" id="{848E824E-0FF1-41E7-A579-FF18BFEA51AE}"/>
              </a:ext>
            </a:extLst>
          </p:cNvPr>
          <p:cNvPicPr>
            <a:picLocks noChangeAspect="1"/>
          </p:cNvPicPr>
          <p:nvPr/>
        </p:nvPicPr>
        <p:blipFill>
          <a:blip r:embed="rId4"/>
          <a:stretch>
            <a:fillRect/>
          </a:stretch>
        </p:blipFill>
        <p:spPr>
          <a:xfrm>
            <a:off x="3196504" y="1938201"/>
            <a:ext cx="5033096" cy="50330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5E1E85F-941F-4F16-86DF-FC86B5B5D21E}"/>
              </a:ext>
            </a:extLst>
          </p:cNvPr>
          <p:cNvPicPr>
            <a:picLocks noChangeAspect="1"/>
          </p:cNvPicPr>
          <p:nvPr/>
        </p:nvPicPr>
        <p:blipFill>
          <a:blip r:embed="rId3"/>
          <a:stretch>
            <a:fillRect/>
          </a:stretch>
        </p:blipFill>
        <p:spPr>
          <a:xfrm>
            <a:off x="2941846" y="1266065"/>
            <a:ext cx="4762500" cy="4762500"/>
          </a:xfrm>
          <a:prstGeom prst="rect">
            <a:avLst/>
          </a:prstGeom>
        </p:spPr>
      </p:pic>
      <p:sp>
        <p:nvSpPr>
          <p:cNvPr id="3" name="文本占位符 2">
            <a:extLst>
              <a:ext uri="{FF2B5EF4-FFF2-40B4-BE49-F238E27FC236}">
                <a16:creationId xmlns:a16="http://schemas.microsoft.com/office/drawing/2014/main" id="{50AE733F-DC54-4CB7-85A4-12770E84A371}"/>
              </a:ext>
            </a:extLst>
          </p:cNvPr>
          <p:cNvSpPr>
            <a:spLocks noGrp="1"/>
          </p:cNvSpPr>
          <p:nvPr>
            <p:ph type="body"/>
          </p:nvPr>
        </p:nvSpPr>
        <p:spPr>
          <a:xfrm>
            <a:off x="3790539" y="3146983"/>
            <a:ext cx="4253530" cy="1000664"/>
          </a:xfrm>
        </p:spPr>
        <p:txBody>
          <a:bodyPr>
            <a:scene3d>
              <a:camera prst="perspectiveContrastingRightFacing"/>
              <a:lightRig rig="threePt" dir="t"/>
            </a:scene3d>
          </a:bodyPr>
          <a:lstStyle/>
          <a:p>
            <a:pPr marL="0" indent="0">
              <a:buNone/>
            </a:pPr>
            <a:r>
              <a:rPr lang="en-US" altLang="zh-CN" sz="9600" b="1" dirty="0">
                <a:ln>
                  <a:solidFill>
                    <a:srgbClr val="FF0000"/>
                  </a:solidFill>
                </a:ln>
                <a:blipFill>
                  <a:blip r:embed="rId4"/>
                  <a:tile tx="0" ty="0" sx="100000" sy="100000" flip="none" algn="tl"/>
                </a:blipFill>
                <a:effectLst>
                  <a:glow rad="63500">
                    <a:schemeClr val="accent2">
                      <a:satMod val="175000"/>
                      <a:alpha val="40000"/>
                    </a:schemeClr>
                  </a:glow>
                  <a:outerShdw blurRad="60007" dir="2000400" sy="-30000" kx="-800400" algn="bl" rotWithShape="0">
                    <a:prstClr val="black">
                      <a:alpha val="20000"/>
                    </a:prstClr>
                  </a:outerShdw>
                </a:effectLst>
                <a:latin typeface="Comic Sans MS" panose="030F0702030302020204" pitchFamily="66" charset="0"/>
              </a:rPr>
              <a:t>Facts</a:t>
            </a:r>
            <a:endParaRPr lang="zh-CN" altLang="en-US" sz="9600" b="1" dirty="0">
              <a:ln>
                <a:solidFill>
                  <a:srgbClr val="FF0000"/>
                </a:solidFill>
              </a:ln>
              <a:blipFill>
                <a:blip r:embed="rId4"/>
                <a:tile tx="0" ty="0" sx="100000" sy="100000" flip="none" algn="tl"/>
              </a:blipFill>
              <a:effectLst>
                <a:glow rad="63500">
                  <a:schemeClr val="accent2">
                    <a:satMod val="175000"/>
                    <a:alpha val="40000"/>
                  </a:schemeClr>
                </a:glow>
                <a:outerShdw blurRad="60007" dir="2000400" sy="-30000" kx="-800400" algn="bl" rotWithShape="0">
                  <a:prstClr val="black">
                    <a:alpha val="20000"/>
                  </a:prstClr>
                </a:outerShdw>
              </a:effectLst>
              <a:latin typeface="Comic Sans MS" panose="030F0702030302020204" pitchFamily="66" charset="0"/>
            </a:endParaRPr>
          </a:p>
        </p:txBody>
      </p:sp>
    </p:spTree>
    <p:extLst>
      <p:ext uri="{BB962C8B-B14F-4D97-AF65-F5344CB8AC3E}">
        <p14:creationId xmlns:p14="http://schemas.microsoft.com/office/powerpoint/2010/main" val="246042181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EBADFF6-1445-4616-81DD-C3271D485770}"/>
              </a:ext>
            </a:extLst>
          </p:cNvPr>
          <p:cNvPicPr>
            <a:picLocks noChangeAspect="1"/>
          </p:cNvPicPr>
          <p:nvPr/>
        </p:nvPicPr>
        <p:blipFill>
          <a:blip r:embed="rId3"/>
          <a:stretch>
            <a:fillRect/>
          </a:stretch>
        </p:blipFill>
        <p:spPr>
          <a:xfrm>
            <a:off x="3799251" y="2518348"/>
            <a:ext cx="5629562" cy="4247760"/>
          </a:xfrm>
          <a:prstGeom prst="rect">
            <a:avLst/>
          </a:prstGeom>
        </p:spPr>
      </p:pic>
      <p:sp>
        <p:nvSpPr>
          <p:cNvPr id="49" name="TextShape 1"/>
          <p:cNvSpPr txBox="1"/>
          <p:nvPr/>
        </p:nvSpPr>
        <p:spPr>
          <a:xfrm>
            <a:off x="504000" y="301320"/>
            <a:ext cx="9071640" cy="1262160"/>
          </a:xfrm>
          <a:prstGeom prst="rect">
            <a:avLst/>
          </a:prstGeom>
        </p:spPr>
        <p:txBody>
          <a:bodyPr lIns="0" tIns="0" rIns="0" bIns="0" anchor="ctr"/>
          <a:lstStyle/>
          <a:p>
            <a:pPr algn="ctr"/>
            <a:endParaRPr/>
          </a:p>
        </p:txBody>
      </p:sp>
      <p:sp>
        <p:nvSpPr>
          <p:cNvPr id="50" name="TextShape 2"/>
          <p:cNvSpPr txBox="1"/>
          <p:nvPr/>
        </p:nvSpPr>
        <p:spPr>
          <a:xfrm>
            <a:off x="1823135" y="1978902"/>
            <a:ext cx="5926780" cy="2038462"/>
          </a:xfrm>
          <a:prstGeom prst="rect">
            <a:avLst/>
          </a:prstGeom>
        </p:spPr>
        <p:txBody>
          <a:bodyPr lIns="0" tIns="0" rIns="0" bIns="0"/>
          <a:lstStyle/>
          <a:p>
            <a:pPr>
              <a:buSzPct val="45000"/>
            </a:pP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omic Sans MS" panose="030F0702030302020204" pitchFamily="66" charset="0"/>
              </a:rPr>
              <a:t>Present situation &amp; future</a:t>
            </a:r>
            <a:endParaRPr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omic Sans MS" panose="030F0702030302020204" pitchFamily="66" charset="0"/>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Shape 1"/>
          <p:cNvSpPr txBox="1"/>
          <p:nvPr/>
        </p:nvSpPr>
        <p:spPr>
          <a:xfrm>
            <a:off x="-600900" y="1406555"/>
            <a:ext cx="9071640" cy="1262160"/>
          </a:xfrm>
          <a:prstGeom prst="rect">
            <a:avLst/>
          </a:prstGeom>
        </p:spPr>
        <p:txBody>
          <a:bodyPr lIns="0" tIns="0" rIns="0" bIns="0" anchor="ctr"/>
          <a:lstStyle/>
          <a:p>
            <a:pPr algn="ctr"/>
            <a:r>
              <a:rPr lang="en-US" sz="4400" dirty="0">
                <a:ln w="0"/>
                <a:solidFill>
                  <a:schemeClr val="tx1">
                    <a:lumMod val="50000"/>
                    <a:lumOff val="50000"/>
                  </a:schemeClr>
                </a:solidFill>
                <a:effectLst>
                  <a:outerShdw blurRad="38100" dist="19050" dir="2700000" algn="tl" rotWithShape="0">
                    <a:schemeClr val="dk1">
                      <a:alpha val="40000"/>
                    </a:schemeClr>
                  </a:outerShdw>
                </a:effectLst>
                <a:latin typeface="Comic Sans MS" panose="030F0702030302020204" pitchFamily="66" charset="0"/>
              </a:rPr>
              <a:t>Humanity &amp; ecology</a:t>
            </a:r>
            <a:endParaRPr dirty="0">
              <a:ln w="0"/>
              <a:solidFill>
                <a:schemeClr val="tx1">
                  <a:lumMod val="50000"/>
                  <a:lumOff val="50000"/>
                </a:schemeClr>
              </a:solidFill>
              <a:effectLst>
                <a:outerShdw blurRad="38100" dist="19050" dir="2700000" algn="tl" rotWithShape="0">
                  <a:schemeClr val="dk1">
                    <a:alpha val="40000"/>
                  </a:schemeClr>
                </a:outerShdw>
              </a:effectLst>
              <a:latin typeface="Comic Sans MS" panose="030F0702030302020204" pitchFamily="66" charset="0"/>
            </a:endParaRPr>
          </a:p>
        </p:txBody>
      </p:sp>
      <p:sp>
        <p:nvSpPr>
          <p:cNvPr id="52" name="TextShape 2"/>
          <p:cNvSpPr txBox="1"/>
          <p:nvPr/>
        </p:nvSpPr>
        <p:spPr>
          <a:xfrm>
            <a:off x="504000" y="1769040"/>
            <a:ext cx="9071640" cy="4384080"/>
          </a:xfrm>
          <a:prstGeom prst="rect">
            <a:avLst/>
          </a:prstGeom>
        </p:spPr>
        <p:txBody>
          <a:bodyPr lIns="0" tIns="0" rIns="0" bIns="0"/>
          <a:lstStyle/>
          <a:p>
            <a:endParaRPr/>
          </a:p>
        </p:txBody>
      </p:sp>
      <p:pic>
        <p:nvPicPr>
          <p:cNvPr id="3" name="图片 2">
            <a:extLst>
              <a:ext uri="{FF2B5EF4-FFF2-40B4-BE49-F238E27FC236}">
                <a16:creationId xmlns:a16="http://schemas.microsoft.com/office/drawing/2014/main" id="{023AA9A4-1252-47B9-856F-D51B047FC47A}"/>
              </a:ext>
            </a:extLst>
          </p:cNvPr>
          <p:cNvPicPr>
            <a:picLocks noChangeAspect="1"/>
          </p:cNvPicPr>
          <p:nvPr/>
        </p:nvPicPr>
        <p:blipFill rotWithShape="1">
          <a:blip r:embed="rId2">
            <a:extLst>
              <a:ext uri="{28A0092B-C50C-407E-A947-70E740481C1C}">
                <a14:useLocalDpi xmlns:a14="http://schemas.microsoft.com/office/drawing/2010/main" val="0"/>
              </a:ext>
            </a:extLst>
          </a:blip>
          <a:srcRect l="5569" r="5569" b="10031"/>
          <a:stretch/>
        </p:blipFill>
        <p:spPr>
          <a:xfrm>
            <a:off x="3513900" y="2554478"/>
            <a:ext cx="6296828" cy="472262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spd="slow">
    <p:cove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7D4F12-7DE7-45E7-9EA4-D47F00CE7AD4}"/>
              </a:ext>
            </a:extLst>
          </p:cNvPr>
          <p:cNvSpPr>
            <a:spLocks noGrp="1"/>
          </p:cNvSpPr>
          <p:nvPr>
            <p:ph type="ctrTitle"/>
          </p:nvPr>
        </p:nvSpPr>
        <p:spPr>
          <a:xfrm>
            <a:off x="1302147" y="2663386"/>
            <a:ext cx="3955653" cy="1620430"/>
          </a:xfrm>
        </p:spPr>
        <p:txBody>
          <a:bodyPr/>
          <a:lstStyle/>
          <a:p>
            <a:r>
              <a:rPr lang="en-US" altLang="zh-CN" dirty="0">
                <a:solidFill>
                  <a:schemeClr val="tx1">
                    <a:lumMod val="50000"/>
                    <a:lumOff val="50000"/>
                  </a:schemeClr>
                </a:solidFill>
                <a:latin typeface="Comic Sans MS" panose="030F0702030302020204" pitchFamily="66" charset="0"/>
              </a:rPr>
              <a:t>Humanity</a:t>
            </a:r>
            <a:endParaRPr lang="zh-CN" altLang="en-US" dirty="0">
              <a:solidFill>
                <a:schemeClr val="tx1">
                  <a:lumMod val="50000"/>
                  <a:lumOff val="50000"/>
                </a:schemeClr>
              </a:solidFill>
              <a:latin typeface="Comic Sans MS" panose="030F0702030302020204" pitchFamily="66" charset="0"/>
            </a:endParaRPr>
          </a:p>
        </p:txBody>
      </p:sp>
      <p:sp>
        <p:nvSpPr>
          <p:cNvPr id="3" name="副标题 2">
            <a:extLst>
              <a:ext uri="{FF2B5EF4-FFF2-40B4-BE49-F238E27FC236}">
                <a16:creationId xmlns:a16="http://schemas.microsoft.com/office/drawing/2014/main" id="{A4C53965-0706-4298-BACB-45B6E517126C}"/>
              </a:ext>
            </a:extLst>
          </p:cNvPr>
          <p:cNvSpPr>
            <a:spLocks noGrp="1"/>
          </p:cNvSpPr>
          <p:nvPr>
            <p:ph type="subTitle" idx="1"/>
          </p:nvPr>
        </p:nvSpPr>
        <p:spPr>
          <a:xfrm>
            <a:off x="4762500" y="4283816"/>
            <a:ext cx="4187032" cy="1931917"/>
          </a:xfrm>
        </p:spPr>
        <p:txBody>
          <a:bodyPr/>
          <a:lstStyle/>
          <a:p>
            <a:r>
              <a:rPr lang="en-US" altLang="zh-CN" dirty="0">
                <a:latin typeface="Comic Sans MS" panose="030F0702030302020204" pitchFamily="66" charset="0"/>
              </a:rPr>
              <a:t>People for the Ethical Treatment of Animals</a:t>
            </a:r>
          </a:p>
        </p:txBody>
      </p:sp>
    </p:spTree>
    <p:extLst>
      <p:ext uri="{BB962C8B-B14F-4D97-AF65-F5344CB8AC3E}">
        <p14:creationId xmlns:p14="http://schemas.microsoft.com/office/powerpoint/2010/main" val="150300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584A413-197D-424C-8BE8-BFB243DA2E0C}"/>
              </a:ext>
            </a:extLst>
          </p:cNvPr>
          <p:cNvSpPr>
            <a:spLocks noGrp="1"/>
          </p:cNvSpPr>
          <p:nvPr>
            <p:ph type="title"/>
          </p:nvPr>
        </p:nvSpPr>
        <p:spPr>
          <a:xfrm>
            <a:off x="2955100" y="1707875"/>
            <a:ext cx="6354000" cy="950462"/>
          </a:xfrm>
        </p:spPr>
        <p:txBody>
          <a:bodyPr/>
          <a:lstStyle/>
          <a:p>
            <a:r>
              <a:rPr lang="en-US" altLang="zh-CN" dirty="0">
                <a:solidFill>
                  <a:schemeClr val="tx1">
                    <a:lumMod val="50000"/>
                    <a:lumOff val="50000"/>
                  </a:schemeClr>
                </a:solidFill>
                <a:latin typeface="Comic Sans MS" panose="030F0702030302020204" pitchFamily="66" charset="0"/>
              </a:rPr>
              <a:t>Catalogue</a:t>
            </a:r>
            <a:endParaRPr lang="zh-CN" altLang="en-US" dirty="0">
              <a:solidFill>
                <a:schemeClr val="tx1">
                  <a:lumMod val="50000"/>
                  <a:lumOff val="50000"/>
                </a:schemeClr>
              </a:solidFill>
              <a:latin typeface="Comic Sans MS" panose="030F0702030302020204" pitchFamily="66" charset="0"/>
            </a:endParaRPr>
          </a:p>
        </p:txBody>
      </p:sp>
      <p:sp>
        <p:nvSpPr>
          <p:cNvPr id="5" name="内容占位符 4">
            <a:extLst>
              <a:ext uri="{FF2B5EF4-FFF2-40B4-BE49-F238E27FC236}">
                <a16:creationId xmlns:a16="http://schemas.microsoft.com/office/drawing/2014/main" id="{FB3DED13-2970-42A7-AA79-A605C23CBF5A}"/>
              </a:ext>
            </a:extLst>
          </p:cNvPr>
          <p:cNvSpPr>
            <a:spLocks noGrp="1"/>
          </p:cNvSpPr>
          <p:nvPr>
            <p:ph idx="1"/>
          </p:nvPr>
        </p:nvSpPr>
        <p:spPr>
          <a:xfrm>
            <a:off x="2955100" y="3175595"/>
            <a:ext cx="6354000" cy="3301405"/>
          </a:xfrm>
        </p:spPr>
        <p:txBody>
          <a:bodyPr/>
          <a:lstStyle/>
          <a:p>
            <a:pPr marL="0" indent="0">
              <a:buNone/>
            </a:pPr>
            <a:r>
              <a:rPr lang="en-US" altLang="zh-CN" dirty="0">
                <a:solidFill>
                  <a:schemeClr val="tx1">
                    <a:lumMod val="50000"/>
                    <a:lumOff val="50000"/>
                  </a:schemeClr>
                </a:solidFill>
                <a:latin typeface="Comic Sans MS" panose="030F0702030302020204" pitchFamily="66" charset="0"/>
              </a:rPr>
              <a:t>Brief Introduction</a:t>
            </a:r>
          </a:p>
          <a:p>
            <a:pPr marL="0" indent="0">
              <a:buNone/>
            </a:pPr>
            <a:endParaRPr lang="en-US" altLang="zh-CN" dirty="0">
              <a:solidFill>
                <a:schemeClr val="tx1">
                  <a:lumMod val="50000"/>
                  <a:lumOff val="50000"/>
                </a:schemeClr>
              </a:solidFill>
              <a:latin typeface="Comic Sans MS" panose="030F0702030302020204" pitchFamily="66" charset="0"/>
            </a:endParaRPr>
          </a:p>
          <a:p>
            <a:pPr marL="0" indent="0">
              <a:buNone/>
            </a:pPr>
            <a:r>
              <a:rPr lang="en-US" altLang="zh-CN" dirty="0">
                <a:solidFill>
                  <a:schemeClr val="tx1">
                    <a:lumMod val="50000"/>
                    <a:lumOff val="50000"/>
                  </a:schemeClr>
                </a:solidFill>
                <a:latin typeface="Comic Sans MS" panose="030F0702030302020204" pitchFamily="66" charset="0"/>
              </a:rPr>
              <a:t>Positions </a:t>
            </a:r>
          </a:p>
          <a:p>
            <a:pPr marL="0" indent="0">
              <a:buNone/>
            </a:pPr>
            <a:endParaRPr lang="en-US" altLang="zh-CN" dirty="0">
              <a:solidFill>
                <a:schemeClr val="tx1">
                  <a:lumMod val="50000"/>
                  <a:lumOff val="50000"/>
                </a:schemeClr>
              </a:solidFill>
              <a:latin typeface="Comic Sans MS" panose="030F0702030302020204" pitchFamily="66" charset="0"/>
            </a:endParaRPr>
          </a:p>
          <a:p>
            <a:pPr marL="0" indent="0">
              <a:buNone/>
            </a:pPr>
            <a:r>
              <a:rPr lang="en-US" altLang="zh-CN" dirty="0">
                <a:solidFill>
                  <a:schemeClr val="tx1">
                    <a:lumMod val="50000"/>
                    <a:lumOff val="50000"/>
                  </a:schemeClr>
                </a:solidFill>
                <a:latin typeface="Comic Sans MS" panose="030F0702030302020204" pitchFamily="66" charset="0"/>
              </a:rPr>
              <a:t>PETA Asia-Pacific</a:t>
            </a:r>
          </a:p>
          <a:p>
            <a:pPr marL="0" indent="0">
              <a:buNone/>
            </a:pPr>
            <a:endParaRPr lang="en-US" altLang="zh-CN" dirty="0">
              <a:solidFill>
                <a:schemeClr val="tx1">
                  <a:lumMod val="50000"/>
                  <a:lumOff val="50000"/>
                </a:schemeClr>
              </a:solidFill>
              <a:latin typeface="Comic Sans MS" panose="030F0702030302020204" pitchFamily="66" charset="0"/>
            </a:endParaRPr>
          </a:p>
          <a:p>
            <a:pPr marL="0" indent="0">
              <a:buNone/>
            </a:pPr>
            <a:endParaRPr lang="zh-CN" altLang="en-US" dirty="0">
              <a:solidFill>
                <a:schemeClr val="tx1">
                  <a:lumMod val="50000"/>
                  <a:lumOff val="50000"/>
                </a:schemeClr>
              </a:solidFill>
              <a:latin typeface="Comic Sans MS" panose="030F0702030302020204" pitchFamily="66" charset="0"/>
            </a:endParaRPr>
          </a:p>
        </p:txBody>
      </p:sp>
    </p:spTree>
    <p:extLst>
      <p:ext uri="{BB962C8B-B14F-4D97-AF65-F5344CB8AC3E}">
        <p14:creationId xmlns:p14="http://schemas.microsoft.com/office/powerpoint/2010/main" val="177864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9A6CE40-F964-4998-BE95-1812DF7154BC}"/>
              </a:ext>
            </a:extLst>
          </p:cNvPr>
          <p:cNvSpPr>
            <a:spLocks noGrp="1"/>
          </p:cNvSpPr>
          <p:nvPr>
            <p:ph type="title"/>
          </p:nvPr>
        </p:nvSpPr>
        <p:spPr/>
        <p:txBody>
          <a:bodyPr/>
          <a:lstStyle/>
          <a:p>
            <a:r>
              <a:rPr lang="en-US" altLang="zh-CN" dirty="0">
                <a:latin typeface="Comic Sans MS" panose="030F0702030302020204" pitchFamily="66" charset="0"/>
              </a:rPr>
              <a:t>BRIEF INTRODUCTION</a:t>
            </a:r>
            <a:endParaRPr lang="zh-CN" altLang="en-US" dirty="0">
              <a:latin typeface="Comic Sans MS" panose="030F0702030302020204" pitchFamily="66" charset="0"/>
            </a:endParaRPr>
          </a:p>
        </p:txBody>
      </p:sp>
      <p:pic>
        <p:nvPicPr>
          <p:cNvPr id="11" name="内容占位符 10">
            <a:extLst>
              <a:ext uri="{FF2B5EF4-FFF2-40B4-BE49-F238E27FC236}">
                <a16:creationId xmlns:a16="http://schemas.microsoft.com/office/drawing/2014/main" id="{A6C12B27-B8E2-4B37-AC9F-2830D45EABB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75461" y="3119241"/>
            <a:ext cx="2309901" cy="2278402"/>
          </a:xfrm>
        </p:spPr>
      </p:pic>
      <p:graphicFrame>
        <p:nvGraphicFramePr>
          <p:cNvPr id="14" name="内容占位符 13">
            <a:extLst>
              <a:ext uri="{FF2B5EF4-FFF2-40B4-BE49-F238E27FC236}">
                <a16:creationId xmlns:a16="http://schemas.microsoft.com/office/drawing/2014/main" id="{D5DD01F7-185D-4DCD-9AB3-EEBFD5F4CBFF}"/>
              </a:ext>
            </a:extLst>
          </p:cNvPr>
          <p:cNvGraphicFramePr>
            <a:graphicFrameLocks noGrp="1"/>
          </p:cNvGraphicFramePr>
          <p:nvPr>
            <p:ph sz="half" idx="2"/>
            <p:extLst>
              <p:ext uri="{D42A27DB-BD31-4B8C-83A1-F6EECF244321}">
                <p14:modId xmlns:p14="http://schemas.microsoft.com/office/powerpoint/2010/main" val="3288459227"/>
              </p:ext>
            </p:extLst>
          </p:nvPr>
        </p:nvGraphicFramePr>
        <p:xfrm>
          <a:off x="5039820" y="1458167"/>
          <a:ext cx="4451808" cy="6101508"/>
        </p:xfrm>
        <a:graphic>
          <a:graphicData uri="http://schemas.openxmlformats.org/drawingml/2006/table">
            <a:tbl>
              <a:tblPr firstRow="1" bandRow="1">
                <a:tableStyleId>{5C22544A-7EE6-4342-B048-85BDC9FD1C3A}</a:tableStyleId>
              </a:tblPr>
              <a:tblGrid>
                <a:gridCol w="2225904">
                  <a:extLst>
                    <a:ext uri="{9D8B030D-6E8A-4147-A177-3AD203B41FA5}">
                      <a16:colId xmlns:a16="http://schemas.microsoft.com/office/drawing/2014/main" val="2133483159"/>
                    </a:ext>
                  </a:extLst>
                </a:gridCol>
                <a:gridCol w="2225904">
                  <a:extLst>
                    <a:ext uri="{9D8B030D-6E8A-4147-A177-3AD203B41FA5}">
                      <a16:colId xmlns:a16="http://schemas.microsoft.com/office/drawing/2014/main" val="1676403809"/>
                    </a:ext>
                  </a:extLst>
                </a:gridCol>
              </a:tblGrid>
              <a:tr h="705570">
                <a:tc>
                  <a:txBody>
                    <a:bodyPr/>
                    <a:lstStyle/>
                    <a:p>
                      <a:pPr algn="l" fontAlgn="t"/>
                      <a:r>
                        <a:rPr lang="en-US" sz="2000" dirty="0">
                          <a:effectLst/>
                        </a:rPr>
                        <a:t>Founded</a:t>
                      </a:r>
                    </a:p>
                  </a:txBody>
                  <a:tcPr marL="100796" marR="100796" marT="50398" marB="50398"/>
                </a:tc>
                <a:tc>
                  <a:txBody>
                    <a:bodyPr/>
                    <a:lstStyle/>
                    <a:p>
                      <a:pPr algn="l" fontAlgn="t"/>
                      <a:r>
                        <a:rPr lang="en-US" sz="2000" dirty="0">
                          <a:effectLst/>
                        </a:rPr>
                        <a:t>March 22, 1980; 38 years ago</a:t>
                      </a:r>
                    </a:p>
                  </a:txBody>
                  <a:tcPr marL="100796" marR="100796" marT="50398" marB="50398"/>
                </a:tc>
                <a:extLst>
                  <a:ext uri="{0D108BD9-81ED-4DB2-BD59-A6C34878D82A}">
                    <a16:rowId xmlns:a16="http://schemas.microsoft.com/office/drawing/2014/main" val="3336786016"/>
                  </a:ext>
                </a:extLst>
              </a:tr>
              <a:tr h="1007957">
                <a:tc>
                  <a:txBody>
                    <a:bodyPr/>
                    <a:lstStyle/>
                    <a:p>
                      <a:pPr algn="l" fontAlgn="t"/>
                      <a:r>
                        <a:rPr lang="en-US" sz="2000">
                          <a:effectLst/>
                        </a:rPr>
                        <a:t>Founder</a:t>
                      </a:r>
                    </a:p>
                  </a:txBody>
                  <a:tcPr marL="100796" marR="100796" marT="50398" marB="50398"/>
                </a:tc>
                <a:tc>
                  <a:txBody>
                    <a:bodyPr/>
                    <a:lstStyle/>
                    <a:p>
                      <a:pPr algn="l" fontAlgn="t"/>
                      <a:r>
                        <a:rPr lang="en-US" sz="2000" u="none" strike="noStrike" dirty="0">
                          <a:solidFill>
                            <a:srgbClr val="0B0080"/>
                          </a:solidFill>
                          <a:effectLst/>
                        </a:rPr>
                        <a:t>Ingrid Newkirk</a:t>
                      </a:r>
                      <a:r>
                        <a:rPr lang="en-US" sz="2000" dirty="0">
                          <a:effectLst/>
                        </a:rPr>
                        <a:t> </a:t>
                      </a:r>
                      <a:r>
                        <a:rPr lang="en-US" sz="2000" u="none" strike="noStrike" dirty="0">
                          <a:solidFill>
                            <a:srgbClr val="0B0080"/>
                          </a:solidFill>
                          <a:effectLst/>
                        </a:rPr>
                        <a:t>Alex Pacheco</a:t>
                      </a:r>
                      <a:endParaRPr lang="en-US" sz="2000" dirty="0">
                        <a:effectLst/>
                      </a:endParaRPr>
                    </a:p>
                  </a:txBody>
                  <a:tcPr marL="100796" marR="100796" marT="50398" marB="50398"/>
                </a:tc>
                <a:extLst>
                  <a:ext uri="{0D108BD9-81ED-4DB2-BD59-A6C34878D82A}">
                    <a16:rowId xmlns:a16="http://schemas.microsoft.com/office/drawing/2014/main" val="3660435348"/>
                  </a:ext>
                </a:extLst>
              </a:tr>
              <a:tr h="408782">
                <a:tc>
                  <a:txBody>
                    <a:bodyPr/>
                    <a:lstStyle/>
                    <a:p>
                      <a:pPr algn="l" fontAlgn="t"/>
                      <a:r>
                        <a:rPr lang="en-US" sz="2000">
                          <a:effectLst/>
                        </a:rPr>
                        <a:t>Type</a:t>
                      </a:r>
                    </a:p>
                  </a:txBody>
                  <a:tcPr marL="100796" marR="100796" marT="50398" marB="50398"/>
                </a:tc>
                <a:tc>
                  <a:txBody>
                    <a:bodyPr/>
                    <a:lstStyle/>
                    <a:p>
                      <a:pPr algn="l" fontAlgn="t"/>
                      <a:r>
                        <a:rPr lang="en-US" sz="2000" u="none" strike="noStrike" dirty="0">
                          <a:solidFill>
                            <a:srgbClr val="0B0080"/>
                          </a:solidFill>
                          <a:effectLst/>
                        </a:rPr>
                        <a:t>501(c)(3)</a:t>
                      </a:r>
                      <a:endParaRPr lang="en-US" sz="2000" dirty="0">
                        <a:effectLst/>
                      </a:endParaRPr>
                    </a:p>
                  </a:txBody>
                  <a:tcPr marL="100796" marR="100796" marT="50398" marB="50398"/>
                </a:tc>
                <a:extLst>
                  <a:ext uri="{0D108BD9-81ED-4DB2-BD59-A6C34878D82A}">
                    <a16:rowId xmlns:a16="http://schemas.microsoft.com/office/drawing/2014/main" val="1323787880"/>
                  </a:ext>
                </a:extLst>
              </a:tr>
              <a:tr h="408782">
                <a:tc>
                  <a:txBody>
                    <a:bodyPr/>
                    <a:lstStyle/>
                    <a:p>
                      <a:pPr algn="l" fontAlgn="t"/>
                      <a:r>
                        <a:rPr lang="en-US" sz="2000">
                          <a:effectLst/>
                        </a:rPr>
                        <a:t>Focus</a:t>
                      </a:r>
                    </a:p>
                  </a:txBody>
                  <a:tcPr marL="100796" marR="100796" marT="50398" marB="50398"/>
                </a:tc>
                <a:tc>
                  <a:txBody>
                    <a:bodyPr/>
                    <a:lstStyle/>
                    <a:p>
                      <a:pPr algn="l" fontAlgn="t"/>
                      <a:r>
                        <a:rPr lang="en-US" sz="2000" u="none" strike="noStrike" dirty="0">
                          <a:solidFill>
                            <a:srgbClr val="0B0080"/>
                          </a:solidFill>
                          <a:effectLst/>
                        </a:rPr>
                        <a:t>Animal rights</a:t>
                      </a:r>
                      <a:endParaRPr lang="en-US" sz="2000" dirty="0">
                        <a:effectLst/>
                      </a:endParaRPr>
                    </a:p>
                  </a:txBody>
                  <a:tcPr marL="100796" marR="100796" marT="50398" marB="50398"/>
                </a:tc>
                <a:extLst>
                  <a:ext uri="{0D108BD9-81ED-4DB2-BD59-A6C34878D82A}">
                    <a16:rowId xmlns:a16="http://schemas.microsoft.com/office/drawing/2014/main" val="447680403"/>
                  </a:ext>
                </a:extLst>
              </a:tr>
              <a:tr h="1007957">
                <a:tc>
                  <a:txBody>
                    <a:bodyPr/>
                    <a:lstStyle/>
                    <a:p>
                      <a:pPr algn="l" fontAlgn="t"/>
                      <a:r>
                        <a:rPr lang="en-US" sz="2000" dirty="0">
                          <a:effectLst/>
                        </a:rPr>
                        <a:t>Location</a:t>
                      </a:r>
                    </a:p>
                  </a:txBody>
                  <a:tcPr marL="100796" marR="100796" marT="50398" marB="50398"/>
                </a:tc>
                <a:tc>
                  <a:txBody>
                    <a:bodyPr/>
                    <a:lstStyle/>
                    <a:p>
                      <a:pPr algn="l" fontAlgn="t">
                        <a:buFont typeface="Arial" panose="020B0604020202020204" pitchFamily="34" charset="0"/>
                        <a:buChar char="•"/>
                      </a:pPr>
                      <a:r>
                        <a:rPr lang="en-US" sz="2000" u="none" strike="noStrike" dirty="0">
                          <a:solidFill>
                            <a:srgbClr val="0B0080"/>
                          </a:solidFill>
                          <a:effectLst/>
                        </a:rPr>
                        <a:t>Norfolk, Virginia</a:t>
                      </a:r>
                      <a:r>
                        <a:rPr lang="en-US" sz="2000" dirty="0">
                          <a:effectLst/>
                        </a:rPr>
                        <a:t>, </a:t>
                      </a:r>
                      <a:r>
                        <a:rPr lang="en-US" sz="2000" u="none" strike="noStrike" dirty="0">
                          <a:solidFill>
                            <a:srgbClr val="0B0080"/>
                          </a:solidFill>
                          <a:effectLst/>
                        </a:rPr>
                        <a:t>United States</a:t>
                      </a:r>
                      <a:endParaRPr lang="en-US" sz="2000" dirty="0">
                        <a:effectLst/>
                      </a:endParaRPr>
                    </a:p>
                  </a:txBody>
                  <a:tcPr marL="100796" marR="100796" marT="50398" marB="50398"/>
                </a:tc>
                <a:extLst>
                  <a:ext uri="{0D108BD9-81ED-4DB2-BD59-A6C34878D82A}">
                    <a16:rowId xmlns:a16="http://schemas.microsoft.com/office/drawing/2014/main" val="630351651"/>
                  </a:ext>
                </a:extLst>
              </a:tr>
              <a:tr h="1007957">
                <a:tc>
                  <a:txBody>
                    <a:bodyPr/>
                    <a:lstStyle/>
                    <a:p>
                      <a:pPr algn="l" fontAlgn="t"/>
                      <a:r>
                        <a:rPr lang="en-US" sz="2000">
                          <a:effectLst/>
                        </a:rPr>
                        <a:t>Members</a:t>
                      </a:r>
                    </a:p>
                  </a:txBody>
                  <a:tcPr marL="100796" marR="100796" marT="50398" marB="50398"/>
                </a:tc>
                <a:tc>
                  <a:txBody>
                    <a:bodyPr/>
                    <a:lstStyle/>
                    <a:p>
                      <a:pPr algn="l" fontAlgn="t"/>
                      <a:r>
                        <a:rPr lang="en-US" sz="2000" dirty="0">
                          <a:effectLst/>
                        </a:rPr>
                        <a:t>6.5 million (including supporters)</a:t>
                      </a:r>
                    </a:p>
                  </a:txBody>
                  <a:tcPr marL="100796" marR="100796" marT="50398" marB="50398"/>
                </a:tc>
                <a:extLst>
                  <a:ext uri="{0D108BD9-81ED-4DB2-BD59-A6C34878D82A}">
                    <a16:rowId xmlns:a16="http://schemas.microsoft.com/office/drawing/2014/main" val="1015139479"/>
                  </a:ext>
                </a:extLst>
              </a:tr>
              <a:tr h="705570">
                <a:tc>
                  <a:txBody>
                    <a:bodyPr/>
                    <a:lstStyle/>
                    <a:p>
                      <a:pPr algn="l" fontAlgn="t"/>
                      <a:r>
                        <a:rPr lang="en-US" sz="2000">
                          <a:effectLst/>
                        </a:rPr>
                        <a:t>Revenue</a:t>
                      </a:r>
                    </a:p>
                  </a:txBody>
                  <a:tcPr marL="100796" marR="100796" marT="50398" marB="50398"/>
                </a:tc>
                <a:tc>
                  <a:txBody>
                    <a:bodyPr/>
                    <a:lstStyle/>
                    <a:p>
                      <a:pPr algn="l" fontAlgn="t"/>
                      <a:r>
                        <a:rPr lang="en-US" sz="2000" dirty="0">
                          <a:effectLst/>
                        </a:rPr>
                        <a:t>$43 million in 2014</a:t>
                      </a:r>
                    </a:p>
                  </a:txBody>
                  <a:tcPr marL="100796" marR="100796" marT="50398" marB="50398"/>
                </a:tc>
                <a:extLst>
                  <a:ext uri="{0D108BD9-81ED-4DB2-BD59-A6C34878D82A}">
                    <a16:rowId xmlns:a16="http://schemas.microsoft.com/office/drawing/2014/main" val="3782599713"/>
                  </a:ext>
                </a:extLst>
              </a:tr>
              <a:tr h="408782">
                <a:tc>
                  <a:txBody>
                    <a:bodyPr/>
                    <a:lstStyle/>
                    <a:p>
                      <a:pPr algn="l" fontAlgn="t"/>
                      <a:r>
                        <a:rPr lang="en-US" sz="2000">
                          <a:effectLst/>
                        </a:rPr>
                        <a:t>Employees</a:t>
                      </a:r>
                    </a:p>
                  </a:txBody>
                  <a:tcPr marL="100796" marR="100796" marT="50398" marB="50398"/>
                </a:tc>
                <a:tc>
                  <a:txBody>
                    <a:bodyPr/>
                    <a:lstStyle/>
                    <a:p>
                      <a:pPr algn="l" fontAlgn="t"/>
                      <a:r>
                        <a:rPr lang="en-US" altLang="zh-CN" sz="2000">
                          <a:effectLst/>
                        </a:rPr>
                        <a:t>389</a:t>
                      </a:r>
                    </a:p>
                  </a:txBody>
                  <a:tcPr marL="100796" marR="100796" marT="50398" marB="50398"/>
                </a:tc>
                <a:extLst>
                  <a:ext uri="{0D108BD9-81ED-4DB2-BD59-A6C34878D82A}">
                    <a16:rowId xmlns:a16="http://schemas.microsoft.com/office/drawing/2014/main" val="3713571540"/>
                  </a:ext>
                </a:extLst>
              </a:tr>
              <a:tr h="408782">
                <a:tc>
                  <a:txBody>
                    <a:bodyPr/>
                    <a:lstStyle/>
                    <a:p>
                      <a:pPr algn="l" fontAlgn="t"/>
                      <a:r>
                        <a:rPr lang="en-US" sz="2000">
                          <a:effectLst/>
                        </a:rPr>
                        <a:t>Website</a:t>
                      </a:r>
                    </a:p>
                  </a:txBody>
                  <a:tcPr marL="100796" marR="100796" marT="50398" marB="50398"/>
                </a:tc>
                <a:tc>
                  <a:txBody>
                    <a:bodyPr/>
                    <a:lstStyle/>
                    <a:p>
                      <a:pPr algn="l" fontAlgn="t"/>
                      <a:r>
                        <a:rPr lang="en-US" sz="2000" u="none" strike="noStrike" dirty="0">
                          <a:solidFill>
                            <a:srgbClr val="663366"/>
                          </a:solidFill>
                          <a:effectLst/>
                        </a:rPr>
                        <a:t>www.peta.org</a:t>
                      </a:r>
                      <a:endParaRPr lang="en-US" sz="2000" dirty="0">
                        <a:effectLst/>
                      </a:endParaRPr>
                    </a:p>
                  </a:txBody>
                  <a:tcPr marL="100796" marR="100796" marT="50398" marB="50398"/>
                </a:tc>
                <a:extLst>
                  <a:ext uri="{0D108BD9-81ED-4DB2-BD59-A6C34878D82A}">
                    <a16:rowId xmlns:a16="http://schemas.microsoft.com/office/drawing/2014/main" val="147317678"/>
                  </a:ext>
                </a:extLst>
              </a:tr>
            </a:tbl>
          </a:graphicData>
        </a:graphic>
      </p:graphicFrame>
    </p:spTree>
    <p:extLst>
      <p:ext uri="{BB962C8B-B14F-4D97-AF65-F5344CB8AC3E}">
        <p14:creationId xmlns:p14="http://schemas.microsoft.com/office/powerpoint/2010/main" val="303962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E2F88-C37F-4FAA-BA26-E1ECD9B92E5D}"/>
              </a:ext>
            </a:extLst>
          </p:cNvPr>
          <p:cNvSpPr>
            <a:spLocks noGrp="1"/>
          </p:cNvSpPr>
          <p:nvPr>
            <p:ph type="title"/>
          </p:nvPr>
        </p:nvSpPr>
        <p:spPr/>
        <p:txBody>
          <a:bodyPr/>
          <a:lstStyle/>
          <a:p>
            <a:r>
              <a:rPr lang="en-US" altLang="zh-CN" dirty="0">
                <a:latin typeface="Comic Sans MS" panose="030F0702030302020204" pitchFamily="66" charset="0"/>
              </a:rPr>
              <a:t>Positions</a:t>
            </a:r>
            <a:endParaRPr lang="zh-CN" altLang="en-US" dirty="0">
              <a:latin typeface="Comic Sans MS" panose="030F0702030302020204" pitchFamily="66" charset="0"/>
            </a:endParaRPr>
          </a:p>
        </p:txBody>
      </p:sp>
      <p:sp>
        <p:nvSpPr>
          <p:cNvPr id="3" name="内容占位符 2">
            <a:extLst>
              <a:ext uri="{FF2B5EF4-FFF2-40B4-BE49-F238E27FC236}">
                <a16:creationId xmlns:a16="http://schemas.microsoft.com/office/drawing/2014/main" id="{E1AA5D5F-FC86-450B-B550-001911B2E37D}"/>
              </a:ext>
            </a:extLst>
          </p:cNvPr>
          <p:cNvSpPr>
            <a:spLocks noGrp="1"/>
          </p:cNvSpPr>
          <p:nvPr>
            <p:ph sz="half" idx="1"/>
          </p:nvPr>
        </p:nvSpPr>
        <p:spPr/>
        <p:txBody>
          <a:bodyPr/>
          <a:lstStyle/>
          <a:p>
            <a:r>
              <a:rPr lang="en-US" altLang="zh-CN" dirty="0">
                <a:latin typeface="Comic Sans MS" panose="030F0702030302020204" pitchFamily="66" charset="0"/>
              </a:rPr>
              <a:t>Direct action and the ALF</a:t>
            </a:r>
          </a:p>
          <a:p>
            <a:endParaRPr lang="en-US" altLang="zh-CN" dirty="0">
              <a:latin typeface="Comic Sans MS" panose="030F0702030302020204" pitchFamily="66" charset="0"/>
            </a:endParaRPr>
          </a:p>
          <a:p>
            <a:r>
              <a:rPr lang="en-US" altLang="zh-CN" dirty="0">
                <a:latin typeface="Comic Sans MS" panose="030F0702030302020204" pitchFamily="66" charset="0"/>
              </a:rPr>
              <a:t>Neutering, backyard dogs, working animals and pets</a:t>
            </a:r>
          </a:p>
          <a:p>
            <a:endParaRPr lang="en-US" altLang="zh-CN" dirty="0">
              <a:latin typeface="Comic Sans MS" panose="030F0702030302020204" pitchFamily="66" charset="0"/>
            </a:endParaRPr>
          </a:p>
          <a:p>
            <a:r>
              <a:rPr lang="en-US" altLang="zh-CN" dirty="0">
                <a:latin typeface="Comic Sans MS" panose="030F0702030302020204" pitchFamily="66" charset="0"/>
              </a:rPr>
              <a:t>Animal testing</a:t>
            </a:r>
            <a:endParaRPr lang="zh-CN" altLang="en-US" dirty="0">
              <a:latin typeface="Comic Sans MS" panose="030F0702030302020204" pitchFamily="66" charset="0"/>
            </a:endParaRPr>
          </a:p>
        </p:txBody>
      </p:sp>
      <p:sp>
        <p:nvSpPr>
          <p:cNvPr id="4" name="内容占位符 3">
            <a:extLst>
              <a:ext uri="{FF2B5EF4-FFF2-40B4-BE49-F238E27FC236}">
                <a16:creationId xmlns:a16="http://schemas.microsoft.com/office/drawing/2014/main" id="{9D363705-1FFC-486D-B447-0C6597CACE29}"/>
              </a:ext>
            </a:extLst>
          </p:cNvPr>
          <p:cNvSpPr>
            <a:spLocks noGrp="1"/>
          </p:cNvSpPr>
          <p:nvPr>
            <p:ph sz="half" idx="2"/>
          </p:nvPr>
        </p:nvSpPr>
        <p:spPr/>
        <p:txBody>
          <a:bodyPr/>
          <a:lstStyle/>
          <a:p>
            <a:r>
              <a:rPr lang="en-US" altLang="zh-CN" dirty="0">
                <a:latin typeface="Comic Sans MS" panose="030F0702030302020204" pitchFamily="66" charset="0"/>
              </a:rPr>
              <a:t>Clothing </a:t>
            </a:r>
          </a:p>
          <a:p>
            <a:endParaRPr lang="en-US" altLang="zh-CN" dirty="0">
              <a:latin typeface="Comic Sans MS" panose="030F0702030302020204" pitchFamily="66" charset="0"/>
            </a:endParaRPr>
          </a:p>
          <a:p>
            <a:r>
              <a:rPr lang="en-US" altLang="zh-CN" dirty="0">
                <a:latin typeface="Comic Sans MS" panose="030F0702030302020204" pitchFamily="66" charset="0"/>
              </a:rPr>
              <a:t>Autism</a:t>
            </a:r>
            <a:r>
              <a:rPr lang="zh-CN" altLang="en-US" dirty="0">
                <a:latin typeface="Comic Sans MS" panose="030F0702030302020204" pitchFamily="66" charset="0"/>
              </a:rPr>
              <a:t> </a:t>
            </a:r>
            <a:r>
              <a:rPr lang="en-US" altLang="zh-CN" dirty="0">
                <a:latin typeface="Comic Sans MS" panose="030F0702030302020204" pitchFamily="66" charset="0"/>
              </a:rPr>
              <a:t>and dairy products controversy</a:t>
            </a:r>
          </a:p>
          <a:p>
            <a:endParaRPr lang="en-US" altLang="zh-CN" dirty="0">
              <a:latin typeface="Comic Sans MS" panose="030F0702030302020204" pitchFamily="66" charset="0"/>
            </a:endParaRPr>
          </a:p>
          <a:p>
            <a:r>
              <a:rPr lang="en-US" altLang="zh-CN" dirty="0">
                <a:latin typeface="Comic Sans MS" panose="030F0702030302020204" pitchFamily="66" charset="0"/>
              </a:rPr>
              <a:t>Wildlife conservation personalities</a:t>
            </a:r>
          </a:p>
        </p:txBody>
      </p:sp>
    </p:spTree>
    <p:extLst>
      <p:ext uri="{BB962C8B-B14F-4D97-AF65-F5344CB8AC3E}">
        <p14:creationId xmlns:p14="http://schemas.microsoft.com/office/powerpoint/2010/main" val="25375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0CDF725-E54A-496D-B43D-0C6E71F5ACE1}"/>
              </a:ext>
            </a:extLst>
          </p:cNvPr>
          <p:cNvSpPr>
            <a:spLocks noGrp="1"/>
          </p:cNvSpPr>
          <p:nvPr>
            <p:ph type="title"/>
          </p:nvPr>
        </p:nvSpPr>
        <p:spPr>
          <a:xfrm>
            <a:off x="420487" y="1076020"/>
            <a:ext cx="9071640" cy="1262160"/>
          </a:xfrm>
        </p:spPr>
        <p:txBody>
          <a:bodyPr>
            <a:normAutofit/>
          </a:bodyPr>
          <a:lstStyle/>
          <a:p>
            <a:r>
              <a:rPr lang="en-US" altLang="zh-CN" dirty="0">
                <a:latin typeface="Comic Sans MS" panose="030F0702030302020204" pitchFamily="66" charset="0"/>
              </a:rPr>
              <a:t>Wildlife conservation personalities</a:t>
            </a:r>
            <a:br>
              <a:rPr lang="en-US" altLang="zh-CN" dirty="0">
                <a:latin typeface="Comic Sans MS" panose="030F0702030302020204" pitchFamily="66" charset="0"/>
              </a:rPr>
            </a:br>
            <a:endParaRPr lang="zh-CN" altLang="en-US" dirty="0">
              <a:latin typeface="Comic Sans MS" panose="030F0702030302020204" pitchFamily="66" charset="0"/>
            </a:endParaRPr>
          </a:p>
        </p:txBody>
      </p:sp>
      <p:sp>
        <p:nvSpPr>
          <p:cNvPr id="6" name="内容占位符 5">
            <a:extLst>
              <a:ext uri="{FF2B5EF4-FFF2-40B4-BE49-F238E27FC236}">
                <a16:creationId xmlns:a16="http://schemas.microsoft.com/office/drawing/2014/main" id="{0CAF549C-6152-4B53-854D-7B8D573D6511}"/>
              </a:ext>
            </a:extLst>
          </p:cNvPr>
          <p:cNvSpPr>
            <a:spLocks noGrp="1"/>
          </p:cNvSpPr>
          <p:nvPr>
            <p:ph sz="half" idx="2"/>
          </p:nvPr>
        </p:nvSpPr>
        <p:spPr>
          <a:xfrm>
            <a:off x="5124318" y="1967125"/>
            <a:ext cx="4452276" cy="4989036"/>
          </a:xfrm>
        </p:spPr>
        <p:txBody>
          <a:bodyPr/>
          <a:lstStyle/>
          <a:p>
            <a:endParaRPr lang="en-US" altLang="zh-CN" dirty="0">
              <a:latin typeface="Comic Sans MS" panose="030F0702030302020204" pitchFamily="66" charset="0"/>
            </a:endParaRPr>
          </a:p>
          <a:p>
            <a:endParaRPr lang="en-US" altLang="zh-CN" dirty="0">
              <a:latin typeface="Comic Sans MS" panose="030F0702030302020204" pitchFamily="66" charset="0"/>
            </a:endParaRPr>
          </a:p>
          <a:p>
            <a:r>
              <a:rPr lang="en-US" altLang="zh-CN" dirty="0">
                <a:latin typeface="Comic Sans MS" panose="030F0702030302020204" pitchFamily="66" charset="0"/>
              </a:rPr>
              <a:t>PETA argues that conservation personalities, such as Steve Irwin(pictured above), place animals under stress.</a:t>
            </a:r>
            <a:endParaRPr lang="zh-CN" altLang="zh-CN" dirty="0">
              <a:latin typeface="Comic Sans MS" panose="030F0702030302020204" pitchFamily="66" charset="0"/>
            </a:endParaRPr>
          </a:p>
          <a:p>
            <a:endParaRPr lang="zh-CN" altLang="en-US" dirty="0">
              <a:latin typeface="Comic Sans MS" panose="030F0702030302020204" pitchFamily="66" charset="0"/>
            </a:endParaRPr>
          </a:p>
        </p:txBody>
      </p:sp>
      <p:pic>
        <p:nvPicPr>
          <p:cNvPr id="8" name="内容占位符 7" descr="https://upload.wikimedia.org/wikipedia/commons/thumb/6/6a/Steve_Irwin%2C_December_2005.jpg/220px-Steve_Irwin%2C_December_2005.jpg">
            <a:hlinkClick r:id="rId3"/>
            <a:extLst>
              <a:ext uri="{FF2B5EF4-FFF2-40B4-BE49-F238E27FC236}">
                <a16:creationId xmlns:a16="http://schemas.microsoft.com/office/drawing/2014/main" id="{7656F8F1-34C1-4A4F-B4BA-7EBE6049DEA3}"/>
              </a:ext>
            </a:extLst>
          </p:cNvPr>
          <p:cNvPicPr>
            <a:picLocks noGrp="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504000" y="2752637"/>
            <a:ext cx="4067145" cy="320359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54265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8C2EF0B-9920-4A2A-B47A-E0A55F2E07D4}"/>
              </a:ext>
            </a:extLst>
          </p:cNvPr>
          <p:cNvSpPr>
            <a:spLocks noGrp="1"/>
          </p:cNvSpPr>
          <p:nvPr>
            <p:ph type="title"/>
          </p:nvPr>
        </p:nvSpPr>
        <p:spPr/>
        <p:txBody>
          <a:bodyPr/>
          <a:lstStyle/>
          <a:p>
            <a:r>
              <a:rPr lang="en-US" altLang="zh-CN" dirty="0">
                <a:latin typeface="Comic Sans MS" panose="030F0702030302020204" pitchFamily="66" charset="0"/>
              </a:rPr>
              <a:t>PETA Asia-pacific</a:t>
            </a:r>
            <a:endParaRPr lang="zh-CN" altLang="en-US" dirty="0">
              <a:latin typeface="Comic Sans MS" panose="030F0702030302020204" pitchFamily="66" charset="0"/>
            </a:endParaRPr>
          </a:p>
        </p:txBody>
      </p:sp>
    </p:spTree>
    <p:extLst>
      <p:ext uri="{BB962C8B-B14F-4D97-AF65-F5344CB8AC3E}">
        <p14:creationId xmlns:p14="http://schemas.microsoft.com/office/powerpoint/2010/main" val="63257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Shape 1"/>
          <p:cNvSpPr txBox="1"/>
          <p:nvPr/>
        </p:nvSpPr>
        <p:spPr>
          <a:xfrm>
            <a:off x="609599" y="1538513"/>
            <a:ext cx="5990612" cy="1359554"/>
          </a:xfrm>
          <a:prstGeom prst="rect">
            <a:avLst/>
          </a:prstGeom>
        </p:spPr>
        <p:txBody>
          <a:bodyPr lIns="0" tIns="0" rIns="0" bIns="0" anchor="ctr"/>
          <a:lstStyle/>
          <a:p>
            <a:pPr algn="ctr"/>
            <a:r>
              <a:rPr lang="en-US" sz="4400" dirty="0">
                <a:solidFill>
                  <a:schemeClr val="tx1">
                    <a:lumMod val="50000"/>
                    <a:lumOff val="50000"/>
                  </a:schemeClr>
                </a:solidFill>
                <a:latin typeface="Comic Sans MS" panose="030F0702030302020204" pitchFamily="66" charset="0"/>
              </a:rPr>
              <a:t>Animals </a:t>
            </a:r>
            <a:r>
              <a:rPr lang="en-US" sz="3600" dirty="0">
                <a:solidFill>
                  <a:schemeClr val="tx1">
                    <a:lumMod val="50000"/>
                    <a:lumOff val="50000"/>
                  </a:schemeClr>
                </a:solidFill>
                <a:latin typeface="Comic Sans MS" panose="030F0702030302020204" pitchFamily="66" charset="0"/>
              </a:rPr>
              <a:t>&amp;</a:t>
            </a:r>
            <a:r>
              <a:rPr lang="en-US" sz="4400" dirty="0">
                <a:solidFill>
                  <a:schemeClr val="tx1">
                    <a:lumMod val="50000"/>
                    <a:lumOff val="50000"/>
                  </a:schemeClr>
                </a:solidFill>
                <a:latin typeface="Comic Sans MS" panose="030F0702030302020204" pitchFamily="66" charset="0"/>
              </a:rPr>
              <a:t> people</a:t>
            </a:r>
            <a:endParaRPr dirty="0">
              <a:solidFill>
                <a:schemeClr val="tx1">
                  <a:lumMod val="50000"/>
                  <a:lumOff val="50000"/>
                </a:schemeClr>
              </a:solidFill>
              <a:latin typeface="Comic Sans MS" panose="030F0702030302020204" pitchFamily="66" charset="0"/>
            </a:endParaRPr>
          </a:p>
        </p:txBody>
      </p:sp>
      <p:sp>
        <p:nvSpPr>
          <p:cNvPr id="42" name="TextShape 2"/>
          <p:cNvSpPr txBox="1"/>
          <p:nvPr/>
        </p:nvSpPr>
        <p:spPr>
          <a:xfrm>
            <a:off x="504000" y="1769040"/>
            <a:ext cx="9071640" cy="4384080"/>
          </a:xfrm>
          <a:prstGeom prst="rect">
            <a:avLst/>
          </a:prstGeom>
        </p:spPr>
        <p:txBody>
          <a:bodyPr lIns="0" tIns="0" rIns="0" bIns="0"/>
          <a:lstStyle/>
          <a:p>
            <a:endParaRPr/>
          </a:p>
        </p:txBody>
      </p:sp>
      <p:pic>
        <p:nvPicPr>
          <p:cNvPr id="2" name="图片 1">
            <a:extLst>
              <a:ext uri="{FF2B5EF4-FFF2-40B4-BE49-F238E27FC236}">
                <a16:creationId xmlns:a16="http://schemas.microsoft.com/office/drawing/2014/main" id="{625344DC-8A1E-439C-9B71-70C5BB19827D}"/>
              </a:ext>
            </a:extLst>
          </p:cNvPr>
          <p:cNvPicPr>
            <a:picLocks noChangeAspect="1"/>
          </p:cNvPicPr>
          <p:nvPr/>
        </p:nvPicPr>
        <p:blipFill rotWithShape="1">
          <a:blip r:embed="rId2"/>
          <a:srcRect l="15000" r="15000"/>
          <a:stretch/>
        </p:blipFill>
        <p:spPr>
          <a:xfrm>
            <a:off x="4474028" y="3128594"/>
            <a:ext cx="4974611" cy="37309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1C4A804-A9F5-421A-B9DF-058D3AD5C238}"/>
              </a:ext>
            </a:extLst>
          </p:cNvPr>
          <p:cNvSpPr>
            <a:spLocks noGrp="1"/>
          </p:cNvSpPr>
          <p:nvPr>
            <p:ph type="title"/>
          </p:nvPr>
        </p:nvSpPr>
        <p:spPr/>
        <p:txBody>
          <a:bodyPr/>
          <a:lstStyle/>
          <a:p>
            <a:r>
              <a:rPr lang="en-US" altLang="zh-CN" b="1" dirty="0">
                <a:latin typeface="Comic Sans MS" panose="030F0702030302020204" pitchFamily="66" charset="0"/>
              </a:rPr>
              <a:t>Vegetarian/vegan/factory farming</a:t>
            </a:r>
            <a:endParaRPr lang="zh-CN" altLang="en-US" dirty="0">
              <a:latin typeface="Comic Sans MS" panose="030F0702030302020204" pitchFamily="66" charset="0"/>
            </a:endParaRPr>
          </a:p>
        </p:txBody>
      </p:sp>
      <p:sp>
        <p:nvSpPr>
          <p:cNvPr id="6" name="内容占位符 5">
            <a:extLst>
              <a:ext uri="{FF2B5EF4-FFF2-40B4-BE49-F238E27FC236}">
                <a16:creationId xmlns:a16="http://schemas.microsoft.com/office/drawing/2014/main" id="{5D263EC3-DB74-4221-860C-50E977103C71}"/>
              </a:ext>
            </a:extLst>
          </p:cNvPr>
          <p:cNvSpPr>
            <a:spLocks noGrp="1"/>
          </p:cNvSpPr>
          <p:nvPr>
            <p:ph sz="half" idx="2"/>
          </p:nvPr>
        </p:nvSpPr>
        <p:spPr/>
        <p:txBody>
          <a:bodyPr/>
          <a:lstStyle/>
          <a:p>
            <a:endParaRPr lang="en-US" altLang="zh-CN" dirty="0">
              <a:latin typeface="Comic Sans MS" panose="030F0702030302020204" pitchFamily="66" charset="0"/>
            </a:endParaRPr>
          </a:p>
          <a:p>
            <a:endParaRPr lang="en-US" altLang="zh-CN" dirty="0">
              <a:latin typeface="Comic Sans MS" panose="030F0702030302020204" pitchFamily="66" charset="0"/>
            </a:endParaRPr>
          </a:p>
          <a:p>
            <a:pPr marL="0" indent="0">
              <a:buNone/>
            </a:pPr>
            <a:endParaRPr lang="en-US" altLang="zh-CN" dirty="0">
              <a:latin typeface="Comic Sans MS" panose="030F0702030302020204" pitchFamily="66" charset="0"/>
            </a:endParaRPr>
          </a:p>
          <a:p>
            <a:r>
              <a:rPr lang="en-US" altLang="zh-CN" dirty="0">
                <a:latin typeface="Comic Sans MS" panose="030F0702030302020204" pitchFamily="66" charset="0"/>
              </a:rPr>
              <a:t>Lettuce Ladies in Guangzhou, China</a:t>
            </a:r>
            <a:endParaRPr lang="zh-CN" altLang="en-US" dirty="0">
              <a:latin typeface="Comic Sans MS" panose="030F0702030302020204" pitchFamily="66" charset="0"/>
            </a:endParaRPr>
          </a:p>
        </p:txBody>
      </p:sp>
      <p:pic>
        <p:nvPicPr>
          <p:cNvPr id="7" name="内容占位符 6" descr="https://upload.wikimedia.org/wikipedia/commons/thumb/a/a9/LettuceLadies-Guangzhou-092508.jpg/170px-LettuceLadies-Guangzhou-092508.jpg">
            <a:hlinkClick r:id="rId3"/>
            <a:extLst>
              <a:ext uri="{FF2B5EF4-FFF2-40B4-BE49-F238E27FC236}">
                <a16:creationId xmlns:a16="http://schemas.microsoft.com/office/drawing/2014/main" id="{614784CC-4148-4F2F-B583-DBD4712AF49A}"/>
              </a:ext>
            </a:extLst>
          </p:cNvPr>
          <p:cNvPicPr>
            <a:picLocks noGrp="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504000" y="1958174"/>
            <a:ext cx="4325933" cy="36433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66097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60C0F-CBA7-4D3E-8979-32987B6CBC18}"/>
              </a:ext>
            </a:extLst>
          </p:cNvPr>
          <p:cNvSpPr>
            <a:spLocks noGrp="1"/>
          </p:cNvSpPr>
          <p:nvPr>
            <p:ph type="title"/>
          </p:nvPr>
        </p:nvSpPr>
        <p:spPr>
          <a:xfrm>
            <a:off x="1824800" y="364820"/>
            <a:ext cx="9071640" cy="1262160"/>
          </a:xfrm>
        </p:spPr>
        <p:txBody>
          <a:bodyPr>
            <a:normAutofit/>
          </a:bodyPr>
          <a:lstStyle/>
          <a:p>
            <a:r>
              <a:rPr lang="en-US" altLang="zh-CN" b="1" dirty="0">
                <a:latin typeface="Comic Sans MS" panose="030F0702030302020204" pitchFamily="66" charset="0"/>
              </a:rPr>
              <a:t>Anti-fur</a:t>
            </a:r>
            <a:endParaRPr lang="zh-CN" altLang="en-US" dirty="0">
              <a:latin typeface="Comic Sans MS" panose="030F0702030302020204" pitchFamily="66" charset="0"/>
            </a:endParaRPr>
          </a:p>
        </p:txBody>
      </p:sp>
      <p:sp>
        <p:nvSpPr>
          <p:cNvPr id="4" name="内容占位符 3">
            <a:extLst>
              <a:ext uri="{FF2B5EF4-FFF2-40B4-BE49-F238E27FC236}">
                <a16:creationId xmlns:a16="http://schemas.microsoft.com/office/drawing/2014/main" id="{093C2ABC-5BCB-433A-B63F-84C43D402459}"/>
              </a:ext>
            </a:extLst>
          </p:cNvPr>
          <p:cNvSpPr>
            <a:spLocks noGrp="1"/>
          </p:cNvSpPr>
          <p:nvPr>
            <p:ph sz="half" idx="2"/>
          </p:nvPr>
        </p:nvSpPr>
        <p:spPr/>
        <p:txBody>
          <a:bodyPr/>
          <a:lstStyle/>
          <a:p>
            <a:endParaRPr lang="en-US" altLang="zh-CN" dirty="0">
              <a:latin typeface="Comic Sans MS" panose="030F0702030302020204" pitchFamily="66" charset="0"/>
            </a:endParaRPr>
          </a:p>
          <a:p>
            <a:endParaRPr lang="en-US" altLang="zh-CN" dirty="0">
              <a:latin typeface="Comic Sans MS" panose="030F0702030302020204" pitchFamily="66" charset="0"/>
            </a:endParaRPr>
          </a:p>
          <a:p>
            <a:r>
              <a:rPr lang="en-US" altLang="zh-CN" dirty="0">
                <a:latin typeface="Comic Sans MS" panose="030F0702030302020204" pitchFamily="66" charset="0"/>
              </a:rPr>
              <a:t>PETA Asia-Pacific "naked" demo during Hong Kong fashion week</a:t>
            </a:r>
            <a:endParaRPr lang="zh-CN" altLang="zh-CN" dirty="0">
              <a:latin typeface="Comic Sans MS" panose="030F0702030302020204" pitchFamily="66" charset="0"/>
            </a:endParaRPr>
          </a:p>
          <a:p>
            <a:endParaRPr lang="zh-CN" altLang="en-US" dirty="0">
              <a:latin typeface="Comic Sans MS" panose="030F0702030302020204" pitchFamily="66" charset="0"/>
            </a:endParaRPr>
          </a:p>
        </p:txBody>
      </p:sp>
      <p:pic>
        <p:nvPicPr>
          <p:cNvPr id="5" name="内容占位符 4" descr="https://upload.wikimedia.org/wikipedia/commons/thumb/b/b1/HKfashion-week-08.jpg/170px-HKfashion-week-08.jpg">
            <a:hlinkClick r:id="rId3"/>
            <a:extLst>
              <a:ext uri="{FF2B5EF4-FFF2-40B4-BE49-F238E27FC236}">
                <a16:creationId xmlns:a16="http://schemas.microsoft.com/office/drawing/2014/main" id="{13411720-CA83-44CB-AA9D-45FD92E58042}"/>
              </a:ext>
            </a:extLst>
          </p:cNvPr>
          <p:cNvPicPr>
            <a:picLocks noGrp="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885000" y="1925060"/>
            <a:ext cx="3567783" cy="482790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0577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1640" cy="1262160"/>
          </a:xfrm>
          <a:prstGeom prst="rect">
            <a:avLst/>
          </a:prstGeom>
        </p:spPr>
        <p:txBody>
          <a:bodyPr lIns="0" tIns="0" rIns="0" bIns="0" anchor="ctr"/>
          <a:lstStyle/>
          <a:p>
            <a:pPr algn="ctr"/>
            <a:endParaRPr/>
          </a:p>
        </p:txBody>
      </p:sp>
      <p:sp>
        <p:nvSpPr>
          <p:cNvPr id="56" name="TextShape 2"/>
          <p:cNvSpPr txBox="1"/>
          <p:nvPr/>
        </p:nvSpPr>
        <p:spPr>
          <a:xfrm>
            <a:off x="5355400" y="4626540"/>
            <a:ext cx="3052000" cy="1088460"/>
          </a:xfrm>
          <a:prstGeom prst="rect">
            <a:avLst/>
          </a:prstGeom>
        </p:spPr>
        <p:txBody>
          <a:bodyPr lIns="0" tIns="0" rIns="0" bIns="0"/>
          <a:lstStyle/>
          <a:p>
            <a:pPr>
              <a:buSzPct val="45000"/>
            </a:pPr>
            <a:r>
              <a:rPr lang="en-US" sz="6000" dirty="0">
                <a:solidFill>
                  <a:schemeClr val="tx1">
                    <a:lumMod val="50000"/>
                    <a:lumOff val="50000"/>
                  </a:schemeClr>
                </a:solidFill>
                <a:latin typeface="Comic Sans MS" panose="030F0702030302020204" pitchFamily="66" charset="0"/>
              </a:rPr>
              <a:t>Ecology</a:t>
            </a:r>
            <a:endParaRPr sz="4000" dirty="0">
              <a:solidFill>
                <a:schemeClr val="tx1">
                  <a:lumMod val="50000"/>
                  <a:lumOff val="50000"/>
                </a:schemeClr>
              </a:solidFill>
              <a:latin typeface="Comic Sans MS" panose="030F0702030302020204" pitchFamily="66" charset="0"/>
            </a:endParaRP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C1E0DB3-5B3C-4D3F-A184-AA74D9A8A7A6}"/>
              </a:ext>
            </a:extLst>
          </p:cNvPr>
          <p:cNvPicPr>
            <a:picLocks noChangeAspect="1"/>
          </p:cNvPicPr>
          <p:nvPr/>
        </p:nvPicPr>
        <p:blipFill rotWithShape="1">
          <a:blip r:embed="rId3">
            <a:extLst>
              <a:ext uri="{28A0092B-C50C-407E-A947-70E740481C1C}">
                <a14:useLocalDpi xmlns:a14="http://schemas.microsoft.com/office/drawing/2010/main" val="0"/>
              </a:ext>
            </a:extLst>
          </a:blip>
          <a:srcRect l="10934" r="10934"/>
          <a:stretch/>
        </p:blipFill>
        <p:spPr>
          <a:xfrm>
            <a:off x="-1" y="0"/>
            <a:ext cx="10080625" cy="7560470"/>
          </a:xfrm>
          <a:prstGeom prst="rect">
            <a:avLst/>
          </a:prstGeom>
        </p:spPr>
      </p:pic>
      <p:pic>
        <p:nvPicPr>
          <p:cNvPr id="7" name="图片 6">
            <a:extLst>
              <a:ext uri="{FF2B5EF4-FFF2-40B4-BE49-F238E27FC236}">
                <a16:creationId xmlns:a16="http://schemas.microsoft.com/office/drawing/2014/main" id="{32E96C7C-512C-43F6-B195-64499E3E4D34}"/>
              </a:ext>
            </a:extLst>
          </p:cNvPr>
          <p:cNvPicPr>
            <a:picLocks noChangeAspect="1"/>
          </p:cNvPicPr>
          <p:nvPr/>
        </p:nvPicPr>
        <p:blipFill rotWithShape="1">
          <a:blip r:embed="rId4">
            <a:extLst>
              <a:ext uri="{28A0092B-C50C-407E-A947-70E740481C1C}">
                <a14:useLocalDpi xmlns:a14="http://schemas.microsoft.com/office/drawing/2010/main" val="0"/>
              </a:ext>
            </a:extLst>
          </a:blip>
          <a:srcRect l="8133" r="8133"/>
          <a:stretch/>
        </p:blipFill>
        <p:spPr>
          <a:xfrm>
            <a:off x="-1" y="0"/>
            <a:ext cx="10080626" cy="7560470"/>
          </a:xfrm>
          <a:prstGeom prst="rect">
            <a:avLst/>
          </a:prstGeom>
        </p:spPr>
      </p:pic>
      <p:pic>
        <p:nvPicPr>
          <p:cNvPr id="9" name="图片 8">
            <a:extLst>
              <a:ext uri="{FF2B5EF4-FFF2-40B4-BE49-F238E27FC236}">
                <a16:creationId xmlns:a16="http://schemas.microsoft.com/office/drawing/2014/main" id="{AB57FB1D-FDA4-4AC6-8283-3414E1526CCA}"/>
              </a:ext>
            </a:extLst>
          </p:cNvPr>
          <p:cNvPicPr>
            <a:picLocks noChangeAspect="1"/>
          </p:cNvPicPr>
          <p:nvPr/>
        </p:nvPicPr>
        <p:blipFill rotWithShape="1">
          <a:blip r:embed="rId5">
            <a:extLst>
              <a:ext uri="{28A0092B-C50C-407E-A947-70E740481C1C}">
                <a14:useLocalDpi xmlns:a14="http://schemas.microsoft.com/office/drawing/2010/main" val="0"/>
              </a:ext>
            </a:extLst>
          </a:blip>
          <a:srcRect l="9736" r="9736"/>
          <a:stretch/>
        </p:blipFill>
        <p:spPr>
          <a:xfrm>
            <a:off x="0" y="0"/>
            <a:ext cx="10080625" cy="7560469"/>
          </a:xfrm>
          <a:prstGeom prst="rect">
            <a:avLst/>
          </a:prstGeom>
        </p:spPr>
      </p:pic>
      <p:pic>
        <p:nvPicPr>
          <p:cNvPr id="11" name="图片 10">
            <a:extLst>
              <a:ext uri="{FF2B5EF4-FFF2-40B4-BE49-F238E27FC236}">
                <a16:creationId xmlns:a16="http://schemas.microsoft.com/office/drawing/2014/main" id="{08368889-92A4-470D-83CD-CB81BE8332AC}"/>
              </a:ext>
            </a:extLst>
          </p:cNvPr>
          <p:cNvPicPr>
            <a:picLocks noChangeAspect="1"/>
          </p:cNvPicPr>
          <p:nvPr/>
        </p:nvPicPr>
        <p:blipFill rotWithShape="1">
          <a:blip r:embed="rId6">
            <a:extLst>
              <a:ext uri="{28A0092B-C50C-407E-A947-70E740481C1C}">
                <a14:useLocalDpi xmlns:a14="http://schemas.microsoft.com/office/drawing/2010/main" val="0"/>
              </a:ext>
            </a:extLst>
          </a:blip>
          <a:srcRect l="5611" r="5611"/>
          <a:stretch/>
        </p:blipFill>
        <p:spPr>
          <a:xfrm>
            <a:off x="-3" y="-1"/>
            <a:ext cx="10080625" cy="7560469"/>
          </a:xfrm>
          <a:prstGeom prst="rect">
            <a:avLst/>
          </a:prstGeom>
        </p:spPr>
      </p:pic>
      <p:pic>
        <p:nvPicPr>
          <p:cNvPr id="17" name="图片 16">
            <a:extLst>
              <a:ext uri="{FF2B5EF4-FFF2-40B4-BE49-F238E27FC236}">
                <a16:creationId xmlns:a16="http://schemas.microsoft.com/office/drawing/2014/main" id="{AC40B8E4-E6C8-4548-B602-F42118E7A751}"/>
              </a:ext>
            </a:extLst>
          </p:cNvPr>
          <p:cNvPicPr>
            <a:picLocks noChangeAspect="1"/>
          </p:cNvPicPr>
          <p:nvPr/>
        </p:nvPicPr>
        <p:blipFill rotWithShape="1">
          <a:blip r:embed="rId7">
            <a:extLst>
              <a:ext uri="{28A0092B-C50C-407E-A947-70E740481C1C}">
                <a14:useLocalDpi xmlns:a14="http://schemas.microsoft.com/office/drawing/2010/main" val="0"/>
              </a:ext>
            </a:extLst>
          </a:blip>
          <a:srcRect l="11333" r="11333"/>
          <a:stretch/>
        </p:blipFill>
        <p:spPr>
          <a:xfrm>
            <a:off x="-1" y="0"/>
            <a:ext cx="10079567" cy="7559675"/>
          </a:xfrm>
          <a:prstGeom prst="rect">
            <a:avLst/>
          </a:prstGeom>
        </p:spPr>
      </p:pic>
      <p:pic>
        <p:nvPicPr>
          <p:cNvPr id="19" name="图片 18">
            <a:extLst>
              <a:ext uri="{FF2B5EF4-FFF2-40B4-BE49-F238E27FC236}">
                <a16:creationId xmlns:a16="http://schemas.microsoft.com/office/drawing/2014/main" id="{1CAE0850-60F8-4DBD-9203-ABBDDD658427}"/>
              </a:ext>
            </a:extLst>
          </p:cNvPr>
          <p:cNvPicPr>
            <a:picLocks noChangeAspect="1"/>
          </p:cNvPicPr>
          <p:nvPr/>
        </p:nvPicPr>
        <p:blipFill rotWithShape="1">
          <a:blip r:embed="rId8">
            <a:extLst>
              <a:ext uri="{28A0092B-C50C-407E-A947-70E740481C1C}">
                <a14:useLocalDpi xmlns:a14="http://schemas.microsoft.com/office/drawing/2010/main" val="0"/>
              </a:ext>
            </a:extLst>
          </a:blip>
          <a:srcRect t="4928" b="4928"/>
          <a:stretch/>
        </p:blipFill>
        <p:spPr>
          <a:xfrm>
            <a:off x="-1058" y="-794"/>
            <a:ext cx="10080625" cy="7560469"/>
          </a:xfrm>
          <a:prstGeom prst="rect">
            <a:avLst/>
          </a:prstGeom>
        </p:spPr>
      </p:pic>
      <p:pic>
        <p:nvPicPr>
          <p:cNvPr id="21" name="图片 20">
            <a:extLst>
              <a:ext uri="{FF2B5EF4-FFF2-40B4-BE49-F238E27FC236}">
                <a16:creationId xmlns:a16="http://schemas.microsoft.com/office/drawing/2014/main" id="{04DCE127-CA8A-4078-8574-C464A53B8E8B}"/>
              </a:ext>
            </a:extLst>
          </p:cNvPr>
          <p:cNvPicPr>
            <a:picLocks noChangeAspect="1"/>
          </p:cNvPicPr>
          <p:nvPr/>
        </p:nvPicPr>
        <p:blipFill rotWithShape="1">
          <a:blip r:embed="rId9">
            <a:extLst>
              <a:ext uri="{28A0092B-C50C-407E-A947-70E740481C1C}">
                <a14:useLocalDpi xmlns:a14="http://schemas.microsoft.com/office/drawing/2010/main" val="0"/>
              </a:ext>
            </a:extLst>
          </a:blip>
          <a:srcRect l="10056" r="10056"/>
          <a:stretch/>
        </p:blipFill>
        <p:spPr>
          <a:xfrm>
            <a:off x="-2116" y="-1"/>
            <a:ext cx="10079566" cy="7559675"/>
          </a:xfrm>
          <a:prstGeom prst="rect">
            <a:avLst/>
          </a:prstGeom>
        </p:spPr>
      </p:pic>
      <p:pic>
        <p:nvPicPr>
          <p:cNvPr id="23" name="图片 22">
            <a:extLst>
              <a:ext uri="{FF2B5EF4-FFF2-40B4-BE49-F238E27FC236}">
                <a16:creationId xmlns:a16="http://schemas.microsoft.com/office/drawing/2014/main" id="{A62A9E9C-EFD8-4E22-A480-F3F0762DFC81}"/>
              </a:ext>
            </a:extLst>
          </p:cNvPr>
          <p:cNvPicPr>
            <a:picLocks noChangeAspect="1"/>
          </p:cNvPicPr>
          <p:nvPr/>
        </p:nvPicPr>
        <p:blipFill rotWithShape="1">
          <a:blip r:embed="rId10">
            <a:extLst>
              <a:ext uri="{28A0092B-C50C-407E-A947-70E740481C1C}">
                <a14:useLocalDpi xmlns:a14="http://schemas.microsoft.com/office/drawing/2010/main" val="0"/>
              </a:ext>
            </a:extLst>
          </a:blip>
          <a:srcRect l="5611" r="5611"/>
          <a:stretch/>
        </p:blipFill>
        <p:spPr>
          <a:xfrm>
            <a:off x="-4233" y="0"/>
            <a:ext cx="10084858" cy="7563644"/>
          </a:xfrm>
          <a:prstGeom prst="rect">
            <a:avLst/>
          </a:prstGeom>
        </p:spPr>
      </p:pic>
    </p:spTree>
    <p:extLst>
      <p:ext uri="{BB962C8B-B14F-4D97-AF65-F5344CB8AC3E}">
        <p14:creationId xmlns:p14="http://schemas.microsoft.com/office/powerpoint/2010/main" val="26283540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0"/>
                                        <p:tgtEl>
                                          <p:spTgt spid="5"/>
                                        </p:tgtEl>
                                      </p:cBhvr>
                                    </p:animEffect>
                                  </p:childTnLst>
                                </p:cTn>
                              </p:par>
                            </p:childTnLst>
                          </p:cTn>
                        </p:par>
                        <p:par>
                          <p:cTn id="8" fill="hold">
                            <p:stCondLst>
                              <p:cond delay="100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10000"/>
                                        <p:tgtEl>
                                          <p:spTgt spid="7"/>
                                        </p:tgtEl>
                                      </p:cBhvr>
                                    </p:animEffect>
                                  </p:childTnLst>
                                </p:cTn>
                              </p:par>
                            </p:childTnLst>
                          </p:cTn>
                        </p:par>
                        <p:par>
                          <p:cTn id="12" fill="hold">
                            <p:stCondLst>
                              <p:cond delay="20000"/>
                            </p:stCondLst>
                            <p:childTnLst>
                              <p:par>
                                <p:cTn id="13" presetID="6" presetClass="entr" presetSubtype="16"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10000"/>
                                        <p:tgtEl>
                                          <p:spTgt spid="9"/>
                                        </p:tgtEl>
                                      </p:cBhvr>
                                    </p:animEffect>
                                  </p:childTnLst>
                                </p:cTn>
                              </p:par>
                            </p:childTnLst>
                          </p:cTn>
                        </p:par>
                        <p:par>
                          <p:cTn id="16" fill="hold">
                            <p:stCondLst>
                              <p:cond delay="300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0" fill="hold"/>
                                        <p:tgtEl>
                                          <p:spTgt spid="11"/>
                                        </p:tgtEl>
                                        <p:attrNameLst>
                                          <p:attrName>ppt_w</p:attrName>
                                        </p:attrNameLst>
                                      </p:cBhvr>
                                      <p:tavLst>
                                        <p:tav tm="0">
                                          <p:val>
                                            <p:fltVal val="0"/>
                                          </p:val>
                                        </p:tav>
                                        <p:tav tm="100000">
                                          <p:val>
                                            <p:strVal val="#ppt_w"/>
                                          </p:val>
                                        </p:tav>
                                      </p:tavLst>
                                    </p:anim>
                                    <p:anim calcmode="lin" valueType="num">
                                      <p:cBhvr>
                                        <p:cTn id="20" dur="10000" fill="hold"/>
                                        <p:tgtEl>
                                          <p:spTgt spid="11"/>
                                        </p:tgtEl>
                                        <p:attrNameLst>
                                          <p:attrName>ppt_h</p:attrName>
                                        </p:attrNameLst>
                                      </p:cBhvr>
                                      <p:tavLst>
                                        <p:tav tm="0">
                                          <p:val>
                                            <p:fltVal val="0"/>
                                          </p:val>
                                        </p:tav>
                                        <p:tav tm="100000">
                                          <p:val>
                                            <p:strVal val="#ppt_h"/>
                                          </p:val>
                                        </p:tav>
                                      </p:tavLst>
                                    </p:anim>
                                    <p:animEffect transition="in" filter="fade">
                                      <p:cBhvr>
                                        <p:cTn id="21" dur="10000"/>
                                        <p:tgtEl>
                                          <p:spTgt spid="11"/>
                                        </p:tgtEl>
                                      </p:cBhvr>
                                    </p:animEffect>
                                  </p:childTnLst>
                                </p:cTn>
                              </p:par>
                            </p:childTnLst>
                          </p:cTn>
                        </p:par>
                        <p:par>
                          <p:cTn id="22" fill="hold">
                            <p:stCondLst>
                              <p:cond delay="40000"/>
                            </p:stCondLst>
                            <p:childTnLst>
                              <p:par>
                                <p:cTn id="23" presetID="31"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0" fill="hold"/>
                                        <p:tgtEl>
                                          <p:spTgt spid="17"/>
                                        </p:tgtEl>
                                        <p:attrNameLst>
                                          <p:attrName>ppt_w</p:attrName>
                                        </p:attrNameLst>
                                      </p:cBhvr>
                                      <p:tavLst>
                                        <p:tav tm="0">
                                          <p:val>
                                            <p:fltVal val="0"/>
                                          </p:val>
                                        </p:tav>
                                        <p:tav tm="100000">
                                          <p:val>
                                            <p:strVal val="#ppt_w"/>
                                          </p:val>
                                        </p:tav>
                                      </p:tavLst>
                                    </p:anim>
                                    <p:anim calcmode="lin" valueType="num">
                                      <p:cBhvr>
                                        <p:cTn id="26" dur="10000" fill="hold"/>
                                        <p:tgtEl>
                                          <p:spTgt spid="17"/>
                                        </p:tgtEl>
                                        <p:attrNameLst>
                                          <p:attrName>ppt_h</p:attrName>
                                        </p:attrNameLst>
                                      </p:cBhvr>
                                      <p:tavLst>
                                        <p:tav tm="0">
                                          <p:val>
                                            <p:fltVal val="0"/>
                                          </p:val>
                                        </p:tav>
                                        <p:tav tm="100000">
                                          <p:val>
                                            <p:strVal val="#ppt_h"/>
                                          </p:val>
                                        </p:tav>
                                      </p:tavLst>
                                    </p:anim>
                                    <p:anim calcmode="lin" valueType="num">
                                      <p:cBhvr>
                                        <p:cTn id="27" dur="10000" fill="hold"/>
                                        <p:tgtEl>
                                          <p:spTgt spid="17"/>
                                        </p:tgtEl>
                                        <p:attrNameLst>
                                          <p:attrName>style.rotation</p:attrName>
                                        </p:attrNameLst>
                                      </p:cBhvr>
                                      <p:tavLst>
                                        <p:tav tm="0">
                                          <p:val>
                                            <p:fltVal val="90"/>
                                          </p:val>
                                        </p:tav>
                                        <p:tav tm="100000">
                                          <p:val>
                                            <p:fltVal val="0"/>
                                          </p:val>
                                        </p:tav>
                                      </p:tavLst>
                                    </p:anim>
                                    <p:animEffect transition="in" filter="fade">
                                      <p:cBhvr>
                                        <p:cTn id="28" dur="10000"/>
                                        <p:tgtEl>
                                          <p:spTgt spid="17"/>
                                        </p:tgtEl>
                                      </p:cBhvr>
                                    </p:animEffect>
                                  </p:childTnLst>
                                </p:cTn>
                              </p:par>
                            </p:childTnLst>
                          </p:cTn>
                        </p:par>
                        <p:par>
                          <p:cTn id="29" fill="hold">
                            <p:stCondLst>
                              <p:cond delay="50000"/>
                            </p:stCondLst>
                            <p:childTnLst>
                              <p:par>
                                <p:cTn id="30" presetID="6" presetClass="entr" presetSubtype="16"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10000"/>
                                        <p:tgtEl>
                                          <p:spTgt spid="19"/>
                                        </p:tgtEl>
                                      </p:cBhvr>
                                    </p:animEffect>
                                  </p:childTnLst>
                                </p:cTn>
                              </p:par>
                            </p:childTnLst>
                          </p:cTn>
                        </p:par>
                        <p:par>
                          <p:cTn id="33" fill="hold">
                            <p:stCondLst>
                              <p:cond delay="60000"/>
                            </p:stCondLst>
                            <p:childTnLst>
                              <p:par>
                                <p:cTn id="34" presetID="6" presetClass="entr" presetSubtype="16"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circle(in)">
                                      <p:cBhvr>
                                        <p:cTn id="36" dur="10000"/>
                                        <p:tgtEl>
                                          <p:spTgt spid="21"/>
                                        </p:tgtEl>
                                      </p:cBhvr>
                                    </p:animEffect>
                                  </p:childTnLst>
                                </p:cTn>
                              </p:par>
                            </p:childTnLst>
                          </p:cTn>
                        </p:par>
                        <p:par>
                          <p:cTn id="37" fill="hold">
                            <p:stCondLst>
                              <p:cond delay="70000"/>
                            </p:stCondLst>
                            <p:childTnLst>
                              <p:par>
                                <p:cTn id="38" presetID="16" presetClass="entr" presetSubtype="21"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arn(inVertical)">
                                      <p:cBhvr>
                                        <p:cTn id="40" dur="10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Shape 1"/>
          <p:cNvSpPr txBox="1"/>
          <p:nvPr/>
        </p:nvSpPr>
        <p:spPr>
          <a:xfrm>
            <a:off x="3470592" y="4528475"/>
            <a:ext cx="5785008" cy="1262160"/>
          </a:xfrm>
          <a:prstGeom prst="rect">
            <a:avLst/>
          </a:prstGeom>
        </p:spPr>
        <p:txBody>
          <a:bodyPr lIns="0" tIns="0" rIns="0" bIns="0" anchor="ctr"/>
          <a:lstStyle/>
          <a:p>
            <a:pPr algn="ctr"/>
            <a:r>
              <a:rPr lang="en-US" sz="7200" dirty="0">
                <a:solidFill>
                  <a:schemeClr val="tx1">
                    <a:lumMod val="50000"/>
                    <a:lumOff val="50000"/>
                  </a:schemeClr>
                </a:solidFill>
                <a:latin typeface="Comic Sans MS" panose="030F0702030302020204" pitchFamily="66" charset="0"/>
              </a:rPr>
              <a:t>Take action</a:t>
            </a:r>
            <a:endParaRPr sz="3600" dirty="0">
              <a:solidFill>
                <a:schemeClr val="tx1">
                  <a:lumMod val="50000"/>
                  <a:lumOff val="50000"/>
                </a:schemeClr>
              </a:solidFill>
              <a:latin typeface="Comic Sans MS" panose="030F0702030302020204" pitchFamily="66" charset="0"/>
            </a:endParaRPr>
          </a:p>
        </p:txBody>
      </p:sp>
      <p:sp>
        <p:nvSpPr>
          <p:cNvPr id="58" name="TextShape 2"/>
          <p:cNvSpPr txBox="1"/>
          <p:nvPr/>
        </p:nvSpPr>
        <p:spPr>
          <a:xfrm>
            <a:off x="504000" y="1769040"/>
            <a:ext cx="9071640" cy="4384080"/>
          </a:xfrm>
          <a:prstGeom prst="rect">
            <a:avLst/>
          </a:prstGeom>
        </p:spPr>
        <p:txBody>
          <a:bodyPr lIns="0" tIns="0" rIns="0" bIns="0"/>
          <a:lstStyle/>
          <a:p>
            <a:endParaRP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Shape 1"/>
          <p:cNvSpPr txBox="1"/>
          <p:nvPr/>
        </p:nvSpPr>
        <p:spPr>
          <a:xfrm>
            <a:off x="504000" y="301320"/>
            <a:ext cx="9071640" cy="1262160"/>
          </a:xfrm>
          <a:prstGeom prst="rect">
            <a:avLst/>
          </a:prstGeom>
        </p:spPr>
        <p:txBody>
          <a:bodyPr lIns="0" tIns="0" rIns="0" bIns="0" anchor="ctr"/>
          <a:lstStyle/>
          <a:p>
            <a:pPr algn="ctr"/>
            <a:endParaRPr/>
          </a:p>
        </p:txBody>
      </p:sp>
      <p:sp>
        <p:nvSpPr>
          <p:cNvPr id="60" name="TextShape 2"/>
          <p:cNvSpPr txBox="1"/>
          <p:nvPr/>
        </p:nvSpPr>
        <p:spPr>
          <a:xfrm>
            <a:off x="504000" y="731520"/>
            <a:ext cx="9071640" cy="5574000"/>
          </a:xfrm>
          <a:prstGeom prst="rect">
            <a:avLst/>
          </a:prstGeom>
        </p:spPr>
        <p:txBody>
          <a:bodyPr lIns="0" tIns="0" rIns="0" bIns="0"/>
          <a:lstStyle/>
          <a:p>
            <a:pPr>
              <a:buSzPct val="45000"/>
              <a:buFont typeface="StarSymbol"/>
              <a:buChar char=""/>
            </a:pPr>
            <a:r>
              <a:rPr lang="en-US" sz="3200" dirty="0">
                <a:solidFill>
                  <a:schemeClr val="tx1">
                    <a:lumMod val="50000"/>
                    <a:lumOff val="50000"/>
                  </a:schemeClr>
                </a:solidFill>
                <a:latin typeface="Arial"/>
              </a:rPr>
              <a:t>Humanitarianism activities</a:t>
            </a:r>
          </a:p>
          <a:p>
            <a:r>
              <a:rPr lang="en-US" altLang="zh-CN" sz="3200" dirty="0">
                <a:solidFill>
                  <a:schemeClr val="tx1">
                    <a:lumMod val="50000"/>
                    <a:lumOff val="50000"/>
                  </a:schemeClr>
                </a:solidFill>
              </a:rPr>
              <a:t>There are more and more endangered animals at present, so taking measures to protect animals is no longer an elective.</a:t>
            </a:r>
          </a:p>
          <a:p>
            <a:pPr marL="457200" lvl="0" indent="-457200">
              <a:buFont typeface="Arial" panose="020B0604020202020204" pitchFamily="34" charset="0"/>
              <a:buChar char="•"/>
            </a:pPr>
            <a:r>
              <a:rPr lang="en-US" altLang="zh-CN" sz="3200" dirty="0">
                <a:solidFill>
                  <a:schemeClr val="tx1">
                    <a:lumMod val="50000"/>
                    <a:lumOff val="50000"/>
                  </a:schemeClr>
                </a:solidFill>
              </a:rPr>
              <a:t>Raise people’s awareness of protecting animals, increasing the population of education for animal protection.</a:t>
            </a:r>
          </a:p>
          <a:p>
            <a:pPr marL="457200" lvl="0" indent="-457200">
              <a:buFont typeface="Arial" panose="020B0604020202020204" pitchFamily="34" charset="0"/>
              <a:buChar char="•"/>
            </a:pPr>
            <a:r>
              <a:rPr lang="en-US" altLang="zh-CN" sz="3200" dirty="0">
                <a:solidFill>
                  <a:schemeClr val="tx1">
                    <a:lumMod val="50000"/>
                    <a:lumOff val="50000"/>
                  </a:schemeClr>
                </a:solidFill>
              </a:rPr>
              <a:t>We have to prevent the environment from getting worse.</a:t>
            </a:r>
          </a:p>
          <a:p>
            <a:pPr marL="457200" lvl="0" indent="-457200">
              <a:buFont typeface="Arial" panose="020B0604020202020204" pitchFamily="34" charset="0"/>
              <a:buChar char="•"/>
            </a:pPr>
            <a:r>
              <a:rPr lang="en-US" altLang="zh-CN" sz="3200" dirty="0">
                <a:solidFill>
                  <a:schemeClr val="tx1">
                    <a:lumMod val="50000"/>
                    <a:lumOff val="50000"/>
                  </a:schemeClr>
                </a:solidFill>
              </a:rPr>
              <a:t>Stop killing the rare animals by perfecting relevant laws and taking some strict legal measures. </a:t>
            </a:r>
            <a:endParaRPr lang="en-US" sz="3200" dirty="0">
              <a:solidFill>
                <a:schemeClr val="tx1">
                  <a:lumMod val="50000"/>
                  <a:lumOff val="50000"/>
                </a:schemeClr>
              </a:solidFill>
            </a:endParaRPr>
          </a:p>
        </p:txBody>
      </p:sp>
      <p:pic>
        <p:nvPicPr>
          <p:cNvPr id="4" name="图片 3">
            <a:extLst>
              <a:ext uri="{FF2B5EF4-FFF2-40B4-BE49-F238E27FC236}">
                <a16:creationId xmlns:a16="http://schemas.microsoft.com/office/drawing/2014/main" id="{1C997134-40F3-41BB-9CCC-B3AC480DA2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35598" y="2350135"/>
            <a:ext cx="6440042" cy="4478020"/>
          </a:xfrm>
          <a:prstGeom prst="rect">
            <a:avLst/>
          </a:prstGeom>
          <a:ln w="88900" cap="sq" cmpd="thickThin">
            <a:solidFill>
              <a:srgbClr val="000000"/>
            </a:solidFill>
            <a:prstDash val="solid"/>
            <a:miter lim="800000"/>
          </a:ln>
          <a:effectLst>
            <a:innerShdw blurRad="76200">
              <a:srgbClr val="000000"/>
            </a:innerShdw>
          </a:effectLst>
        </p:spPr>
      </p:pic>
      <p:pic>
        <p:nvPicPr>
          <p:cNvPr id="5" name="图片 4">
            <a:extLst>
              <a:ext uri="{FF2B5EF4-FFF2-40B4-BE49-F238E27FC236}">
                <a16:creationId xmlns:a16="http://schemas.microsoft.com/office/drawing/2014/main" id="{7866664D-3410-488D-8796-BCFC4D06EFC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04000" y="563977"/>
            <a:ext cx="5858700" cy="4478020"/>
          </a:xfrm>
          <a:prstGeom prst="rect">
            <a:avLst/>
          </a:prstGeom>
          <a:ln w="88900" cap="sq" cmpd="thickThin">
            <a:solidFill>
              <a:srgbClr val="000000"/>
            </a:solidFill>
            <a:prstDash val="solid"/>
            <a:miter lim="800000"/>
          </a:ln>
          <a:effectLst>
            <a:innerShdw blurRad="76200">
              <a:srgbClr val="000000"/>
            </a:innerShdw>
          </a:effectLst>
        </p:spPr>
      </p:pic>
      <p:pic>
        <p:nvPicPr>
          <p:cNvPr id="6" name="图片 5">
            <a:extLst>
              <a:ext uri="{FF2B5EF4-FFF2-40B4-BE49-F238E27FC236}">
                <a16:creationId xmlns:a16="http://schemas.microsoft.com/office/drawing/2014/main" id="{08CBAFC9-1837-4B1A-A6A7-7EBC154A379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04000" y="731520"/>
            <a:ext cx="6608000" cy="6360656"/>
          </a:xfrm>
          <a:prstGeom prst="rect">
            <a:avLst/>
          </a:prstGeom>
          <a:noFill/>
          <a:ln>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47DBF02-7895-4D96-9E3A-8A6CC2FEF28F}"/>
              </a:ext>
            </a:extLst>
          </p:cNvPr>
          <p:cNvSpPr>
            <a:spLocks noGrp="1"/>
          </p:cNvSpPr>
          <p:nvPr>
            <p:ph type="title"/>
          </p:nvPr>
        </p:nvSpPr>
        <p:spPr>
          <a:xfrm>
            <a:off x="2565400" y="4406900"/>
            <a:ext cx="7099300" cy="3022600"/>
          </a:xfrm>
        </p:spPr>
        <p:txBody>
          <a:bodyPr/>
          <a:lstStyle/>
          <a:p>
            <a:r>
              <a:rPr lang="en-US" altLang="zh-CN" sz="11500" dirty="0">
                <a:solidFill>
                  <a:schemeClr val="tx1">
                    <a:lumMod val="50000"/>
                    <a:lumOff val="50000"/>
                  </a:schemeClr>
                </a:solidFill>
                <a:latin typeface="Comic Sans MS" panose="030F0702030302020204" pitchFamily="66" charset="0"/>
              </a:rPr>
              <a:t>Thanks</a:t>
            </a:r>
            <a:endParaRPr lang="zh-CN" altLang="en-US" sz="11500" dirty="0">
              <a:solidFill>
                <a:schemeClr val="tx1">
                  <a:lumMod val="50000"/>
                  <a:lumOff val="50000"/>
                </a:schemeClr>
              </a:solidFill>
              <a:latin typeface="Comic Sans MS" panose="030F0702030302020204" pitchFamily="66" charset="0"/>
            </a:endParaRPr>
          </a:p>
        </p:txBody>
      </p:sp>
    </p:spTree>
    <p:extLst>
      <p:ext uri="{BB962C8B-B14F-4D97-AF65-F5344CB8AC3E}">
        <p14:creationId xmlns:p14="http://schemas.microsoft.com/office/powerpoint/2010/main" val="287752780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Shape 1"/>
          <p:cNvSpPr txBox="1"/>
          <p:nvPr/>
        </p:nvSpPr>
        <p:spPr>
          <a:xfrm>
            <a:off x="504000" y="301320"/>
            <a:ext cx="9071640" cy="1262160"/>
          </a:xfrm>
          <a:prstGeom prst="rect">
            <a:avLst/>
          </a:prstGeom>
        </p:spPr>
        <p:txBody>
          <a:bodyPr lIns="0" tIns="0" rIns="0" bIns="0" anchor="ctr"/>
          <a:lstStyle/>
          <a:p>
            <a:pPr algn="ctr"/>
            <a:endParaRPr/>
          </a:p>
        </p:txBody>
      </p:sp>
      <p:sp>
        <p:nvSpPr>
          <p:cNvPr id="44" name="TextShape 2"/>
          <p:cNvSpPr txBox="1"/>
          <p:nvPr/>
        </p:nvSpPr>
        <p:spPr>
          <a:xfrm>
            <a:off x="1389371" y="2281237"/>
            <a:ext cx="4376429" cy="872560"/>
          </a:xfrm>
          <a:prstGeom prst="rect">
            <a:avLst/>
          </a:prstGeom>
        </p:spPr>
        <p:txBody>
          <a:bodyPr lIns="0" tIns="0" rIns="0" bIns="0"/>
          <a:lstStyle/>
          <a:p>
            <a:pPr>
              <a:buSzPct val="45000"/>
            </a:pPr>
            <a:r>
              <a:rPr lang="en-US" sz="4800" b="1"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Relationship</a:t>
            </a:r>
            <a:endParaRPr sz="3200" b="1"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endParaRPr>
          </a:p>
        </p:txBody>
      </p:sp>
      <p:pic>
        <p:nvPicPr>
          <p:cNvPr id="4" name="图片 3">
            <a:extLst>
              <a:ext uri="{FF2B5EF4-FFF2-40B4-BE49-F238E27FC236}">
                <a16:creationId xmlns:a16="http://schemas.microsoft.com/office/drawing/2014/main" id="{A092C2F6-ECEB-42DF-9E6A-626FABC739ED}"/>
              </a:ext>
            </a:extLst>
          </p:cNvPr>
          <p:cNvPicPr>
            <a:picLocks noChangeAspect="1"/>
          </p:cNvPicPr>
          <p:nvPr/>
        </p:nvPicPr>
        <p:blipFill>
          <a:blip r:embed="rId2"/>
          <a:stretch>
            <a:fillRect/>
          </a:stretch>
        </p:blipFill>
        <p:spPr>
          <a:xfrm>
            <a:off x="4343400" y="2502024"/>
            <a:ext cx="5014912" cy="475633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cSld>
  <p:clrMapOvr>
    <a:masterClrMapping/>
  </p:clrMapOvr>
  <p:transition spd="med">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3FA0887-A51F-4DBC-B985-456860C21493}"/>
              </a:ext>
            </a:extLst>
          </p:cNvPr>
          <p:cNvSpPr>
            <a:spLocks noGrp="1"/>
          </p:cNvSpPr>
          <p:nvPr>
            <p:ph type="body"/>
          </p:nvPr>
        </p:nvSpPr>
        <p:spPr>
          <a:xfrm>
            <a:off x="2447100" y="2848540"/>
            <a:ext cx="7319200" cy="4136460"/>
          </a:xfrm>
        </p:spPr>
        <p:txBody>
          <a:bodyPr/>
          <a:lstStyle/>
          <a:p>
            <a:pPr marL="0" indent="0">
              <a:buNone/>
            </a:pPr>
            <a:r>
              <a:rPr lang="en-US" altLang="zh-C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omic Sans MS" panose="030F0702030302020204" pitchFamily="66" charset="0"/>
              </a:rPr>
              <a:t>First and most necessary, Human beings should truly respect animals in minds.</a:t>
            </a:r>
            <a:endParaRPr lang="zh-CN" alt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omic Sans MS" panose="030F0702030302020204" pitchFamily="66" charset="0"/>
            </a:endParaRPr>
          </a:p>
        </p:txBody>
      </p:sp>
    </p:spTree>
    <p:extLst>
      <p:ext uri="{BB962C8B-B14F-4D97-AF65-F5344CB8AC3E}">
        <p14:creationId xmlns:p14="http://schemas.microsoft.com/office/powerpoint/2010/main" val="9586351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941D511-3CEB-4ED4-9236-AA17E4FDD232}"/>
              </a:ext>
            </a:extLst>
          </p:cNvPr>
          <p:cNvSpPr>
            <a:spLocks noGrp="1"/>
          </p:cNvSpPr>
          <p:nvPr>
            <p:ph type="body"/>
          </p:nvPr>
        </p:nvSpPr>
        <p:spPr>
          <a:xfrm>
            <a:off x="631492" y="3767435"/>
            <a:ext cx="9071640" cy="4384080"/>
          </a:xfrm>
        </p:spPr>
        <p:txBody>
          <a:bodyPr/>
          <a:lstStyle/>
          <a:p>
            <a:pPr marL="0" indent="0">
              <a:buNone/>
            </a:pPr>
            <a:r>
              <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702030302020204" pitchFamily="66" charset="0"/>
              </a:rPr>
              <a:t>Eating meat is not equal to unrestrained access. Using the resource should be scientific. Don’t hunt animals cruelly for just funny and enjoying any more.</a:t>
            </a:r>
          </a:p>
        </p:txBody>
      </p:sp>
      <p:pic>
        <p:nvPicPr>
          <p:cNvPr id="5" name="图片 4">
            <a:extLst>
              <a:ext uri="{FF2B5EF4-FFF2-40B4-BE49-F238E27FC236}">
                <a16:creationId xmlns:a16="http://schemas.microsoft.com/office/drawing/2014/main" id="{619BF961-5CF7-43E2-BA08-3AFD2E7BF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12" y="92372"/>
            <a:ext cx="5380424" cy="3022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A930F58D-DBB1-4DE1-9B7B-842E4C8FC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036" y="256877"/>
            <a:ext cx="4267200"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10061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22" presetClass="entr" presetSubtype="8" fill="hold" grpId="0" nodeType="with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E9E990D-E3BD-41E5-AE89-3BC6D5D7D3CA}"/>
              </a:ext>
            </a:extLst>
          </p:cNvPr>
          <p:cNvSpPr>
            <a:spLocks noGrp="1"/>
          </p:cNvSpPr>
          <p:nvPr>
            <p:ph type="body"/>
          </p:nvPr>
        </p:nvSpPr>
        <p:spPr>
          <a:xfrm>
            <a:off x="412578" y="1132155"/>
            <a:ext cx="9071640" cy="4384080"/>
          </a:xfrm>
        </p:spPr>
        <p:txBody>
          <a:bodyPr/>
          <a:lstStyle/>
          <a:p>
            <a:pPr marL="0" indent="0">
              <a:buNone/>
            </a:pPr>
            <a:r>
              <a:rPr lang="en-US" altLang="zh-CN" sz="4400" dirty="0">
                <a:ln w="0"/>
                <a:solidFill>
                  <a:schemeClr val="accent1"/>
                </a:solidFill>
                <a:effectLst>
                  <a:outerShdw blurRad="38100" dist="25400" dir="5400000" algn="ctr" rotWithShape="0">
                    <a:srgbClr val="6E747A">
                      <a:alpha val="43000"/>
                    </a:srgbClr>
                  </a:outerShdw>
                </a:effectLst>
                <a:latin typeface="Comic Sans MS" panose="030F0702030302020204" pitchFamily="66" charset="0"/>
              </a:rPr>
              <a:t>Human beings have learned a lot from animals, we should approval the wonderful power of nature and not be so arrogant.</a:t>
            </a:r>
          </a:p>
          <a:p>
            <a:pPr marL="0" indent="0">
              <a:buNone/>
            </a:pPr>
            <a:endParaRPr lang="zh-CN" altLang="en-US" sz="4400" dirty="0">
              <a:ln w="0"/>
              <a:solidFill>
                <a:schemeClr val="accent1"/>
              </a:solidFill>
              <a:effectLst>
                <a:outerShdw blurRad="38100" dist="25400" dir="5400000" algn="ctr" rotWithShape="0">
                  <a:srgbClr val="6E747A">
                    <a:alpha val="43000"/>
                  </a:srgbClr>
                </a:outerShdw>
              </a:effectLst>
              <a:latin typeface="Comic Sans MS" panose="030F0702030302020204" pitchFamily="66" charset="0"/>
            </a:endParaRPr>
          </a:p>
        </p:txBody>
      </p:sp>
      <p:pic>
        <p:nvPicPr>
          <p:cNvPr id="5" name="图片 4">
            <a:extLst>
              <a:ext uri="{FF2B5EF4-FFF2-40B4-BE49-F238E27FC236}">
                <a16:creationId xmlns:a16="http://schemas.microsoft.com/office/drawing/2014/main" id="{59585450-535F-4CF0-9D8B-6775C062E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00" y="5200620"/>
            <a:ext cx="4762500" cy="190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a:extLst>
              <a:ext uri="{FF2B5EF4-FFF2-40B4-BE49-F238E27FC236}">
                <a16:creationId xmlns:a16="http://schemas.microsoft.com/office/drawing/2014/main" id="{F518E493-FE0B-4FB1-B632-F621177BC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722" y="3324195"/>
            <a:ext cx="4124325" cy="3752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3146757"/>
      </p:ext>
    </p:extLst>
  </p:cSld>
  <p:clrMapOvr>
    <a:masterClrMapping/>
  </p:clrMapOvr>
  <p:transition spd="med">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20000">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20000">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35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35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9797066-1FB8-4AD8-A7D0-8DA58C133832}"/>
              </a:ext>
            </a:extLst>
          </p:cNvPr>
          <p:cNvSpPr>
            <a:spLocks noGrp="1"/>
          </p:cNvSpPr>
          <p:nvPr>
            <p:ph type="body"/>
          </p:nvPr>
        </p:nvSpPr>
        <p:spPr>
          <a:xfrm>
            <a:off x="1282700" y="2921000"/>
            <a:ext cx="8292940" cy="3232120"/>
          </a:xfrm>
        </p:spPr>
        <p:txBody>
          <a:bodyPr/>
          <a:lstStyle/>
          <a:p>
            <a:pPr marL="0" indent="0">
              <a:buNone/>
            </a:pPr>
            <a:r>
              <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Comic Sans MS" panose="030F0702030302020204" pitchFamily="66" charset="0"/>
              </a:rPr>
              <a:t>What’s more, since we have gotten so much from animals, we should protect those animals endangered, protect the lands they live on.</a:t>
            </a:r>
          </a:p>
        </p:txBody>
      </p:sp>
    </p:spTree>
    <p:extLst>
      <p:ext uri="{BB962C8B-B14F-4D97-AF65-F5344CB8AC3E}">
        <p14:creationId xmlns:p14="http://schemas.microsoft.com/office/powerpoint/2010/main" val="40500285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290">
                                          <p:stCondLst>
                                            <p:cond delay="0"/>
                                          </p:stCondLst>
                                        </p:cTn>
                                        <p:tgtEl>
                                          <p:spTgt spid="3">
                                            <p:txEl>
                                              <p:pRg st="0" end="0"/>
                                            </p:txEl>
                                          </p:spTgt>
                                        </p:tgtEl>
                                      </p:cBhvr>
                                    </p:animEffect>
                                    <p:anim calcmode="lin" valueType="num">
                                      <p:cBhvr>
                                        <p:cTn id="8" dur="911"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13">
                                          <p:stCondLst>
                                            <p:cond delay="325"/>
                                          </p:stCondLst>
                                        </p:cTn>
                                        <p:tgtEl>
                                          <p:spTgt spid="3">
                                            <p:txEl>
                                              <p:pRg st="0" end="0"/>
                                            </p:txEl>
                                          </p:spTgt>
                                        </p:tgtEl>
                                      </p:cBhvr>
                                      <p:to x="100000" y="60000"/>
                                    </p:animScale>
                                    <p:animScale>
                                      <p:cBhvr>
                                        <p:cTn id="14" dur="83" decel="50000">
                                          <p:stCondLst>
                                            <p:cond delay="338"/>
                                          </p:stCondLst>
                                        </p:cTn>
                                        <p:tgtEl>
                                          <p:spTgt spid="3">
                                            <p:txEl>
                                              <p:pRg st="0" end="0"/>
                                            </p:txEl>
                                          </p:spTgt>
                                        </p:tgtEl>
                                      </p:cBhvr>
                                      <p:to x="100000" y="100000"/>
                                    </p:animScale>
                                    <p:animScale>
                                      <p:cBhvr>
                                        <p:cTn id="15" dur="13">
                                          <p:stCondLst>
                                            <p:cond delay="656"/>
                                          </p:stCondLst>
                                        </p:cTn>
                                        <p:tgtEl>
                                          <p:spTgt spid="3">
                                            <p:txEl>
                                              <p:pRg st="0" end="0"/>
                                            </p:txEl>
                                          </p:spTgt>
                                        </p:tgtEl>
                                      </p:cBhvr>
                                      <p:to x="100000" y="80000"/>
                                    </p:animScale>
                                    <p:animScale>
                                      <p:cBhvr>
                                        <p:cTn id="16" dur="83" decel="50000">
                                          <p:stCondLst>
                                            <p:cond delay="669"/>
                                          </p:stCondLst>
                                        </p:cTn>
                                        <p:tgtEl>
                                          <p:spTgt spid="3">
                                            <p:txEl>
                                              <p:pRg st="0" end="0"/>
                                            </p:txEl>
                                          </p:spTgt>
                                        </p:tgtEl>
                                      </p:cBhvr>
                                      <p:to x="100000" y="100000"/>
                                    </p:animScale>
                                    <p:animScale>
                                      <p:cBhvr>
                                        <p:cTn id="17" dur="13">
                                          <p:stCondLst>
                                            <p:cond delay="821"/>
                                          </p:stCondLst>
                                        </p:cTn>
                                        <p:tgtEl>
                                          <p:spTgt spid="3">
                                            <p:txEl>
                                              <p:pRg st="0" end="0"/>
                                            </p:txEl>
                                          </p:spTgt>
                                        </p:tgtEl>
                                      </p:cBhvr>
                                      <p:to x="100000" y="90000"/>
                                    </p:animScale>
                                    <p:animScale>
                                      <p:cBhvr>
                                        <p:cTn id="18" dur="83" decel="50000">
                                          <p:stCondLst>
                                            <p:cond delay="834"/>
                                          </p:stCondLst>
                                        </p:cTn>
                                        <p:tgtEl>
                                          <p:spTgt spid="3">
                                            <p:txEl>
                                              <p:pRg st="0" end="0"/>
                                            </p:txEl>
                                          </p:spTgt>
                                        </p:tgtEl>
                                      </p:cBhvr>
                                      <p:to x="100000" y="100000"/>
                                    </p:animScale>
                                    <p:animScale>
                                      <p:cBhvr>
                                        <p:cTn id="19" dur="13">
                                          <p:stCondLst>
                                            <p:cond delay="904"/>
                                          </p:stCondLst>
                                        </p:cTn>
                                        <p:tgtEl>
                                          <p:spTgt spid="3">
                                            <p:txEl>
                                              <p:pRg st="0" end="0"/>
                                            </p:txEl>
                                          </p:spTgt>
                                        </p:tgtEl>
                                      </p:cBhvr>
                                      <p:to x="100000" y="95000"/>
                                    </p:animScale>
                                    <p:animScale>
                                      <p:cBhvr>
                                        <p:cTn id="20" dur="83" decel="50000">
                                          <p:stCondLst>
                                            <p:cond delay="917"/>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64904B3-2D13-450E-A20C-DFC6436E1150}"/>
              </a:ext>
            </a:extLst>
          </p:cNvPr>
          <p:cNvSpPr>
            <a:spLocks noGrp="1"/>
          </p:cNvSpPr>
          <p:nvPr>
            <p:ph type="body"/>
          </p:nvPr>
        </p:nvSpPr>
        <p:spPr>
          <a:xfrm>
            <a:off x="504000" y="4737100"/>
            <a:ext cx="9071640" cy="2374900"/>
          </a:xfrm>
        </p:spPr>
        <p:txBody>
          <a:bodyPr>
            <a:scene3d>
              <a:camera prst="perspectiveRelaxed"/>
              <a:lightRig rig="threePt" dir="t"/>
            </a:scene3d>
          </a:bodyPr>
          <a:lstStyle/>
          <a:p>
            <a:pPr marL="0" indent="0">
              <a:buNone/>
            </a:pPr>
            <a:r>
              <a:rPr lang="en-US" altLang="zh-CN" sz="4000" dirty="0">
                <a:ln w="0"/>
                <a:solidFill>
                  <a:schemeClr val="accent1"/>
                </a:solidFill>
                <a:effectLst>
                  <a:outerShdw blurRad="38100" dist="25400" dir="5400000" algn="ctr" rotWithShape="0">
                    <a:srgbClr val="6E747A">
                      <a:alpha val="43000"/>
                    </a:srgbClr>
                  </a:outerShdw>
                </a:effectLst>
                <a:latin typeface="Comic Sans MS" panose="030F0702030302020204" pitchFamily="66" charset="0"/>
              </a:rPr>
              <a:t>Animals are the best friends of human beings, without them, the earth is too monotonous and lonely.</a:t>
            </a:r>
          </a:p>
        </p:txBody>
      </p:sp>
      <p:pic>
        <p:nvPicPr>
          <p:cNvPr id="5" name="图片 4">
            <a:extLst>
              <a:ext uri="{FF2B5EF4-FFF2-40B4-BE49-F238E27FC236}">
                <a16:creationId xmlns:a16="http://schemas.microsoft.com/office/drawing/2014/main" id="{D509ABAD-5255-43F9-80FE-DAFFA7A49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00" y="647700"/>
            <a:ext cx="4762500" cy="3571875"/>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3B75B795-3FE0-4E1C-9CB5-2C3743FC7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600" y="647700"/>
            <a:ext cx="4762500" cy="3571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71144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iterate type="wd">
                                    <p:tmPct val="10000"/>
                                  </p:iterate>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anim calcmode="lin" valueType="num">
                                      <p:cBhvr>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F545F6A-26A1-4E38-9CDB-30A96A728AE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516380" y="687050"/>
            <a:ext cx="3810000" cy="3810000"/>
          </a:xfrm>
          <a:prstGeom prst="rect">
            <a:avLst/>
          </a:prstGeom>
        </p:spPr>
      </p:pic>
      <p:sp>
        <p:nvSpPr>
          <p:cNvPr id="46" name="TextShape 2"/>
          <p:cNvSpPr txBox="1"/>
          <p:nvPr/>
        </p:nvSpPr>
        <p:spPr>
          <a:xfrm>
            <a:off x="978107" y="3492710"/>
            <a:ext cx="7881079" cy="2008680"/>
          </a:xfrm>
          <a:prstGeom prst="rect">
            <a:avLst/>
          </a:prstGeom>
        </p:spPr>
        <p:txBody>
          <a:bodyPr lIns="0" tIns="0" rIns="0" bIns="0"/>
          <a:lstStyle/>
          <a:p>
            <a:pPr>
              <a:buSzPct val="45000"/>
            </a:pPr>
            <a:r>
              <a:rPr lang="en-US" altLang="zh-CN" sz="23900" dirty="0">
                <a:solidFill>
                  <a:srgbClr val="626262"/>
                </a:solidFill>
                <a:latin typeface="Comic Sans MS" panose="030F0702030302020204" pitchFamily="66" charset="0"/>
                <a:cs typeface="ItalicT" panose="00000400000000000000" pitchFamily="2" charset="0"/>
              </a:rPr>
              <a:t>Re</a:t>
            </a:r>
            <a:r>
              <a:rPr lang="en-US" altLang="zh-CN" sz="16600" dirty="0">
                <a:solidFill>
                  <a:srgbClr val="626262"/>
                </a:solidFill>
                <a:latin typeface="Comic Sans MS" panose="030F0702030302020204" pitchFamily="66" charset="0"/>
                <a:cs typeface="ItalicT" panose="00000400000000000000" pitchFamily="2" charset="0"/>
              </a:rPr>
              <a:t>a</a:t>
            </a:r>
            <a:r>
              <a:rPr lang="en-US" altLang="zh-CN" sz="8800" dirty="0">
                <a:solidFill>
                  <a:srgbClr val="626262"/>
                </a:solidFill>
                <a:latin typeface="Comic Sans MS" panose="030F0702030302020204" pitchFamily="66" charset="0"/>
                <a:cs typeface="ItalicT" panose="00000400000000000000" pitchFamily="2" charset="0"/>
              </a:rPr>
              <a:t>l</a:t>
            </a:r>
            <a:r>
              <a:rPr lang="en-US" altLang="zh-CN" sz="7200" dirty="0">
                <a:solidFill>
                  <a:srgbClr val="626262"/>
                </a:solidFill>
                <a:latin typeface="Comic Sans MS" panose="030F0702030302020204" pitchFamily="66" charset="0"/>
                <a:cs typeface="ItalicT" panose="00000400000000000000" pitchFamily="2" charset="0"/>
              </a:rPr>
              <a:t>i</a:t>
            </a:r>
            <a:r>
              <a:rPr lang="en-US" altLang="zh-CN" sz="6600" dirty="0">
                <a:solidFill>
                  <a:srgbClr val="626262"/>
                </a:solidFill>
                <a:latin typeface="Comic Sans MS" panose="030F0702030302020204" pitchFamily="66" charset="0"/>
                <a:cs typeface="ItalicT" panose="00000400000000000000" pitchFamily="2" charset="0"/>
              </a:rPr>
              <a:t>t</a:t>
            </a:r>
            <a:r>
              <a:rPr lang="en-US" altLang="zh-CN" sz="5400" dirty="0">
                <a:solidFill>
                  <a:srgbClr val="626262"/>
                </a:solidFill>
                <a:latin typeface="Comic Sans MS" panose="030F0702030302020204" pitchFamily="66" charset="0"/>
                <a:cs typeface="ItalicT" panose="00000400000000000000" pitchFamily="2" charset="0"/>
              </a:rPr>
              <a:t>y</a:t>
            </a:r>
            <a:endParaRPr sz="4800" dirty="0">
              <a:solidFill>
                <a:srgbClr val="626262"/>
              </a:solidFill>
              <a:latin typeface="Comic Sans MS" panose="030F0702030302020204" pitchFamily="66" charset="0"/>
              <a:cs typeface="ItalicT" panose="00000400000000000000" pitchFamily="2" charset="0"/>
            </a:endParaRPr>
          </a:p>
        </p:txBody>
      </p:sp>
    </p:spTree>
  </p:cSld>
  <p:clrMapOvr>
    <a:masterClrMapping/>
  </p:clrMapOvr>
  <p:transition spd="slow">
    <p:cove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TotalTime>
  <Words>1191</Words>
  <Application>Microsoft Office PowerPoint</Application>
  <PresentationFormat>自定义</PresentationFormat>
  <Paragraphs>113</Paragraphs>
  <Slides>26</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DejaVu Sans</vt:lpstr>
      <vt:lpstr>StarSymbol</vt:lpstr>
      <vt:lpstr>等线</vt:lpstr>
      <vt:lpstr>Arial</vt:lpstr>
      <vt:lpstr>Comic Sans MS</vt:lpstr>
      <vt:lpstr>ItalicT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Humanity</vt:lpstr>
      <vt:lpstr>Catalogue</vt:lpstr>
      <vt:lpstr>BRIEF INTRODUCTION</vt:lpstr>
      <vt:lpstr>Positions</vt:lpstr>
      <vt:lpstr>Wildlife conservation personalities </vt:lpstr>
      <vt:lpstr>PETA Asia-pacific</vt:lpstr>
      <vt:lpstr>Vegetarian/vegan/factory farming</vt:lpstr>
      <vt:lpstr>Anti-fur</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涂山月</cp:lastModifiedBy>
  <cp:revision>46</cp:revision>
  <dcterms:modified xsi:type="dcterms:W3CDTF">2018-06-07T13:31:35Z</dcterms:modified>
</cp:coreProperties>
</file>